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86" r:id="rId2"/>
    <p:sldId id="289" r:id="rId3"/>
    <p:sldId id="288" r:id="rId4"/>
    <p:sldId id="290" r:id="rId5"/>
    <p:sldId id="291" r:id="rId6"/>
    <p:sldId id="292" r:id="rId7"/>
    <p:sldId id="293" r:id="rId8"/>
    <p:sldId id="294" r:id="rId9"/>
    <p:sldId id="296" r:id="rId10"/>
    <p:sldId id="301" r:id="rId11"/>
    <p:sldId id="302" r:id="rId12"/>
    <p:sldId id="305" r:id="rId13"/>
    <p:sldId id="304" r:id="rId14"/>
    <p:sldId id="295" r:id="rId15"/>
    <p:sldId id="256" r:id="rId16"/>
    <p:sldId id="258" r:id="rId17"/>
    <p:sldId id="257" r:id="rId18"/>
    <p:sldId id="260" r:id="rId19"/>
    <p:sldId id="259"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8" r:id="rId37"/>
    <p:sldId id="279" r:id="rId38"/>
    <p:sldId id="280" r:id="rId39"/>
    <p:sldId id="283" r:id="rId40"/>
    <p:sldId id="285" r:id="rId41"/>
    <p:sldId id="306" r:id="rId42"/>
    <p:sldId id="307" r:id="rId43"/>
    <p:sldId id="282" r:id="rId4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8" d="100"/>
          <a:sy n="68" d="100"/>
        </p:scale>
        <p:origin x="804" y="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1"/>
            <a:ext cx="3037842" cy="464821"/>
          </a:xfrm>
          <a:prstGeom prst="rect">
            <a:avLst/>
          </a:prstGeom>
          <a:noFill/>
          <a:ln w="9525">
            <a:noFill/>
            <a:miter lim="800000"/>
            <a:headEnd/>
            <a:tailEnd/>
          </a:ln>
          <a:effectLst/>
        </p:spPr>
        <p:txBody>
          <a:bodyPr vert="horz" wrap="square" lIns="92202" tIns="46101" rIns="92202" bIns="46101" numCol="1" anchor="t" anchorCtr="0" compatLnSpc="1">
            <a:prstTxWarp prst="textNoShape">
              <a:avLst/>
            </a:prstTxWarp>
          </a:bodyPr>
          <a:lstStyle>
            <a:lvl1pPr>
              <a:defRPr sz="1200" smtClean="0">
                <a:latin typeface="Times New Roman" charset="0"/>
              </a:defRPr>
            </a:lvl1pPr>
          </a:lstStyle>
          <a:p>
            <a:pPr>
              <a:defRPr/>
            </a:pPr>
            <a:endParaRPr lang="en-US" dirty="0"/>
          </a:p>
        </p:txBody>
      </p:sp>
      <p:sp>
        <p:nvSpPr>
          <p:cNvPr id="26627" name="Rectangle 3"/>
          <p:cNvSpPr>
            <a:spLocks noGrp="1" noChangeArrowheads="1"/>
          </p:cNvSpPr>
          <p:nvPr>
            <p:ph type="dt" sz="quarter" idx="1"/>
          </p:nvPr>
        </p:nvSpPr>
        <p:spPr bwMode="auto">
          <a:xfrm>
            <a:off x="3972560" y="1"/>
            <a:ext cx="3037842" cy="464821"/>
          </a:xfrm>
          <a:prstGeom prst="rect">
            <a:avLst/>
          </a:prstGeom>
          <a:noFill/>
          <a:ln w="9525">
            <a:noFill/>
            <a:miter lim="800000"/>
            <a:headEnd/>
            <a:tailEnd/>
          </a:ln>
          <a:effectLst/>
        </p:spPr>
        <p:txBody>
          <a:bodyPr vert="horz" wrap="square" lIns="92202" tIns="46101" rIns="92202" bIns="46101" numCol="1" anchor="t" anchorCtr="0" compatLnSpc="1">
            <a:prstTxWarp prst="textNoShape">
              <a:avLst/>
            </a:prstTxWarp>
          </a:bodyPr>
          <a:lstStyle>
            <a:lvl1pPr algn="r">
              <a:defRPr sz="1200" smtClean="0">
                <a:latin typeface="Times New Roman" charset="0"/>
              </a:defRPr>
            </a:lvl1pPr>
          </a:lstStyle>
          <a:p>
            <a:pPr>
              <a:defRPr/>
            </a:pPr>
            <a:endParaRPr lang="en-US" dirty="0"/>
          </a:p>
        </p:txBody>
      </p:sp>
      <p:sp>
        <p:nvSpPr>
          <p:cNvPr id="26628" name="Rectangle 4"/>
          <p:cNvSpPr>
            <a:spLocks noGrp="1" noChangeArrowheads="1"/>
          </p:cNvSpPr>
          <p:nvPr>
            <p:ph type="ftr" sz="quarter" idx="2"/>
          </p:nvPr>
        </p:nvSpPr>
        <p:spPr bwMode="auto">
          <a:xfrm>
            <a:off x="0" y="8831583"/>
            <a:ext cx="3037842" cy="464821"/>
          </a:xfrm>
          <a:prstGeom prst="rect">
            <a:avLst/>
          </a:prstGeom>
          <a:noFill/>
          <a:ln w="9525">
            <a:noFill/>
            <a:miter lim="800000"/>
            <a:headEnd/>
            <a:tailEnd/>
          </a:ln>
          <a:effectLst/>
        </p:spPr>
        <p:txBody>
          <a:bodyPr vert="horz" wrap="square" lIns="92202" tIns="46101" rIns="92202" bIns="46101" numCol="1" anchor="b" anchorCtr="0" compatLnSpc="1">
            <a:prstTxWarp prst="textNoShape">
              <a:avLst/>
            </a:prstTxWarp>
          </a:bodyPr>
          <a:lstStyle>
            <a:lvl1pPr>
              <a:defRPr sz="1200" smtClean="0">
                <a:latin typeface="Times New Roman" charset="0"/>
              </a:defRPr>
            </a:lvl1pPr>
          </a:lstStyle>
          <a:p>
            <a:pPr>
              <a:defRPr/>
            </a:pPr>
            <a:endParaRPr lang="en-US" dirty="0"/>
          </a:p>
        </p:txBody>
      </p:sp>
      <p:sp>
        <p:nvSpPr>
          <p:cNvPr id="26629" name="Rectangle 5"/>
          <p:cNvSpPr>
            <a:spLocks noGrp="1" noChangeArrowheads="1"/>
          </p:cNvSpPr>
          <p:nvPr>
            <p:ph type="sldNum" sz="quarter" idx="3"/>
          </p:nvPr>
        </p:nvSpPr>
        <p:spPr bwMode="auto">
          <a:xfrm>
            <a:off x="3972560" y="8831583"/>
            <a:ext cx="3037842" cy="464821"/>
          </a:xfrm>
          <a:prstGeom prst="rect">
            <a:avLst/>
          </a:prstGeom>
          <a:noFill/>
          <a:ln w="9525">
            <a:noFill/>
            <a:miter lim="800000"/>
            <a:headEnd/>
            <a:tailEnd/>
          </a:ln>
          <a:effectLst/>
        </p:spPr>
        <p:txBody>
          <a:bodyPr vert="horz" wrap="square" lIns="92202" tIns="46101" rIns="92202" bIns="46101" numCol="1" anchor="b" anchorCtr="0" compatLnSpc="1">
            <a:prstTxWarp prst="textNoShape">
              <a:avLst/>
            </a:prstTxWarp>
          </a:bodyPr>
          <a:lstStyle>
            <a:lvl1pPr algn="r">
              <a:defRPr sz="1200"/>
            </a:lvl1pPr>
          </a:lstStyle>
          <a:p>
            <a:fld id="{759D5B0E-2D0D-44A8-A3BC-16552C92462B}" type="slidenum">
              <a:rPr lang="en-US" altLang="en-US"/>
              <a:pPr/>
              <a:t>‹#›</a:t>
            </a:fld>
            <a:endParaRPr lang="en-US" altLang="en-US" dirty="0"/>
          </a:p>
        </p:txBody>
      </p:sp>
    </p:spTree>
    <p:extLst>
      <p:ext uri="{BB962C8B-B14F-4D97-AF65-F5344CB8AC3E}">
        <p14:creationId xmlns:p14="http://schemas.microsoft.com/office/powerpoint/2010/main" val="1403264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1"/>
            <a:ext cx="3037842" cy="464821"/>
          </a:xfrm>
          <a:prstGeom prst="rect">
            <a:avLst/>
          </a:prstGeom>
          <a:noFill/>
          <a:ln w="9525">
            <a:noFill/>
            <a:miter lim="800000"/>
            <a:headEnd/>
            <a:tailEnd/>
          </a:ln>
          <a:effectLst/>
        </p:spPr>
        <p:txBody>
          <a:bodyPr vert="horz" wrap="square" lIns="92202" tIns="46101" rIns="92202" bIns="46101" numCol="1" anchor="t" anchorCtr="0" compatLnSpc="1">
            <a:prstTxWarp prst="textNoShape">
              <a:avLst/>
            </a:prstTxWarp>
          </a:bodyPr>
          <a:lstStyle>
            <a:lvl1pPr>
              <a:defRPr sz="1200" smtClean="0">
                <a:latin typeface="Times New Roman" charset="0"/>
              </a:defRPr>
            </a:lvl1pPr>
          </a:lstStyle>
          <a:p>
            <a:pPr>
              <a:defRPr/>
            </a:pPr>
            <a:endParaRPr lang="en-US" dirty="0"/>
          </a:p>
        </p:txBody>
      </p:sp>
      <p:sp>
        <p:nvSpPr>
          <p:cNvPr id="33795" name="Rectangle 3"/>
          <p:cNvSpPr>
            <a:spLocks noGrp="1" noChangeArrowheads="1"/>
          </p:cNvSpPr>
          <p:nvPr>
            <p:ph type="dt" idx="1"/>
          </p:nvPr>
        </p:nvSpPr>
        <p:spPr bwMode="auto">
          <a:xfrm>
            <a:off x="3972560" y="1"/>
            <a:ext cx="3037842" cy="464821"/>
          </a:xfrm>
          <a:prstGeom prst="rect">
            <a:avLst/>
          </a:prstGeom>
          <a:noFill/>
          <a:ln w="9525">
            <a:noFill/>
            <a:miter lim="800000"/>
            <a:headEnd/>
            <a:tailEnd/>
          </a:ln>
          <a:effectLst/>
        </p:spPr>
        <p:txBody>
          <a:bodyPr vert="horz" wrap="square" lIns="92202" tIns="46101" rIns="92202" bIns="46101" numCol="1" anchor="t" anchorCtr="0" compatLnSpc="1">
            <a:prstTxWarp prst="textNoShape">
              <a:avLst/>
            </a:prstTxWarp>
          </a:bodyPr>
          <a:lstStyle>
            <a:lvl1pPr algn="r">
              <a:defRPr sz="1200" smtClean="0">
                <a:latin typeface="Times New Roman" charset="0"/>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934722" y="4415792"/>
            <a:ext cx="5140960" cy="4183381"/>
          </a:xfrm>
          <a:prstGeom prst="rect">
            <a:avLst/>
          </a:prstGeom>
          <a:noFill/>
          <a:ln w="9525">
            <a:noFill/>
            <a:miter lim="800000"/>
            <a:headEnd/>
            <a:tailEnd/>
          </a:ln>
          <a:effectLst/>
        </p:spPr>
        <p:txBody>
          <a:bodyPr vert="horz" wrap="square" lIns="92202" tIns="46101" rIns="92202" bIns="461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831583"/>
            <a:ext cx="3037842" cy="464821"/>
          </a:xfrm>
          <a:prstGeom prst="rect">
            <a:avLst/>
          </a:prstGeom>
          <a:noFill/>
          <a:ln w="9525">
            <a:noFill/>
            <a:miter lim="800000"/>
            <a:headEnd/>
            <a:tailEnd/>
          </a:ln>
          <a:effectLst/>
        </p:spPr>
        <p:txBody>
          <a:bodyPr vert="horz" wrap="square" lIns="92202" tIns="46101" rIns="92202" bIns="46101" numCol="1" anchor="b" anchorCtr="0" compatLnSpc="1">
            <a:prstTxWarp prst="textNoShape">
              <a:avLst/>
            </a:prstTxWarp>
          </a:bodyPr>
          <a:lstStyle>
            <a:lvl1pPr>
              <a:defRPr sz="1200" smtClean="0">
                <a:latin typeface="Times New Roman" charset="0"/>
              </a:defRPr>
            </a:lvl1pPr>
          </a:lstStyle>
          <a:p>
            <a:pPr>
              <a:defRPr/>
            </a:pPr>
            <a:endParaRPr lang="en-US" dirty="0"/>
          </a:p>
        </p:txBody>
      </p:sp>
      <p:sp>
        <p:nvSpPr>
          <p:cNvPr id="33799" name="Rectangle 7"/>
          <p:cNvSpPr>
            <a:spLocks noGrp="1" noChangeArrowheads="1"/>
          </p:cNvSpPr>
          <p:nvPr>
            <p:ph type="sldNum" sz="quarter" idx="5"/>
          </p:nvPr>
        </p:nvSpPr>
        <p:spPr bwMode="auto">
          <a:xfrm>
            <a:off x="3972560" y="8831583"/>
            <a:ext cx="3037842" cy="464821"/>
          </a:xfrm>
          <a:prstGeom prst="rect">
            <a:avLst/>
          </a:prstGeom>
          <a:noFill/>
          <a:ln w="9525">
            <a:noFill/>
            <a:miter lim="800000"/>
            <a:headEnd/>
            <a:tailEnd/>
          </a:ln>
          <a:effectLst/>
        </p:spPr>
        <p:txBody>
          <a:bodyPr vert="horz" wrap="square" lIns="92202" tIns="46101" rIns="92202" bIns="46101" numCol="1" anchor="b" anchorCtr="0" compatLnSpc="1">
            <a:prstTxWarp prst="textNoShape">
              <a:avLst/>
            </a:prstTxWarp>
          </a:bodyPr>
          <a:lstStyle>
            <a:lvl1pPr algn="r">
              <a:defRPr sz="1200"/>
            </a:lvl1pPr>
          </a:lstStyle>
          <a:p>
            <a:fld id="{5D459BA2-2A07-4A8B-B910-25CBCE667D44}" type="slidenum">
              <a:rPr lang="en-US" altLang="en-US"/>
              <a:pPr/>
              <a:t>‹#›</a:t>
            </a:fld>
            <a:endParaRPr lang="en-US" altLang="en-US" dirty="0"/>
          </a:p>
        </p:txBody>
      </p:sp>
    </p:spTree>
    <p:extLst>
      <p:ext uri="{BB962C8B-B14F-4D97-AF65-F5344CB8AC3E}">
        <p14:creationId xmlns:p14="http://schemas.microsoft.com/office/powerpoint/2010/main" val="2219079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E5F6B00-ED31-40CB-8024-FDF7D5D9B1C6}" type="slidenum">
              <a:rPr lang="en-US" altLang="en-US" sz="1200"/>
              <a:pPr eaLnBrk="1" hangingPunct="1"/>
              <a:t>16</a:t>
            </a:fld>
            <a:endParaRPr lang="en-US" altLang="en-US" sz="12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90089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6ED796F-2304-4EEC-A57A-9806BF8DAE18}" type="slidenum">
              <a:rPr lang="en-US" altLang="en-US" sz="1200"/>
              <a:pPr eaLnBrk="1" hangingPunct="1"/>
              <a:t>26</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These “parasite” sprouts can occur at the base or inside the crown</a:t>
            </a:r>
          </a:p>
          <a:p>
            <a:pPr eaLnBrk="1" hangingPunct="1"/>
            <a:r>
              <a:rPr lang="en-US" altLang="en-US" dirty="0" smtClean="0">
                <a:latin typeface="Times New Roman" panose="02020603050405020304" pitchFamily="18" charset="0"/>
              </a:rPr>
              <a:t>They grow rapidly,are weakly attached and upright.</a:t>
            </a:r>
          </a:p>
          <a:p>
            <a:pPr eaLnBrk="1" hangingPunct="1"/>
            <a:r>
              <a:rPr lang="en-US" altLang="en-US" dirty="0" smtClean="0">
                <a:latin typeface="Times New Roman" panose="02020603050405020304" pitchFamily="18" charset="0"/>
              </a:rPr>
              <a:t>They use more energy then they return to the tree. </a:t>
            </a:r>
          </a:p>
          <a:p>
            <a:pPr eaLnBrk="1" hangingPunct="1"/>
            <a:r>
              <a:rPr lang="en-US" altLang="en-US" dirty="0" smtClean="0">
                <a:latin typeface="Times New Roman" panose="02020603050405020304" pitchFamily="18" charset="0"/>
              </a:rPr>
              <a:t>Remove them as soon as possible.</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559287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9428D35-D57E-422C-AC4D-21BF05D6C097}" type="slidenum">
              <a:rPr lang="en-US" altLang="en-US" sz="1200"/>
              <a:pPr eaLnBrk="1" hangingPunct="1"/>
              <a:t>27</a:t>
            </a:fld>
            <a:endParaRPr lang="en-US" alt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Branches that rub result in wounds, decay and notches.</a:t>
            </a:r>
          </a:p>
          <a:p>
            <a:pPr eaLnBrk="1" hangingPunct="1"/>
            <a:r>
              <a:rPr lang="en-US" altLang="en-US" dirty="0" smtClean="0">
                <a:latin typeface="Times New Roman" panose="02020603050405020304" pitchFamily="18" charset="0"/>
              </a:rPr>
              <a:t>Remove one of the offending branches.</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64914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6B7A16A-6F46-445E-B861-8B74328914A9}" type="slidenum">
              <a:rPr lang="en-US" altLang="en-US" sz="1200"/>
              <a:pPr eaLnBrk="1" hangingPunct="1"/>
              <a:t>28</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Young trees deformed by wind may be corrected by pruning</a:t>
            </a:r>
          </a:p>
          <a:p>
            <a:pPr eaLnBrk="1" hangingPunct="1"/>
            <a:r>
              <a:rPr lang="en-US" altLang="en-US" dirty="0" smtClean="0">
                <a:latin typeface="Times New Roman" panose="02020603050405020304" pitchFamily="18" charset="0"/>
              </a:rPr>
              <a:t>Move the tree’s center of gravity to a point more central over the trunk by cutting back the leader and laterals on the downwind side.</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71929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086133-5340-48D2-9F5A-DD662C43F742}" type="slidenum">
              <a:rPr lang="en-US" altLang="en-US" sz="1200"/>
              <a:pPr eaLnBrk="1" hangingPunct="1"/>
              <a:t>29</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Lower branches can protect young bark from injury from the sun and add taper and strength to the trunk</a:t>
            </a:r>
          </a:p>
          <a:p>
            <a:pPr eaLnBrk="1" hangingPunct="1"/>
            <a:r>
              <a:rPr lang="en-US" altLang="en-US" dirty="0" smtClean="0">
                <a:latin typeface="Times New Roman" panose="02020603050405020304" pitchFamily="18" charset="0"/>
              </a:rPr>
              <a:t>May be left 3-4 years </a:t>
            </a:r>
          </a:p>
          <a:p>
            <a:pPr eaLnBrk="1" hangingPunct="1"/>
            <a:r>
              <a:rPr lang="en-US" altLang="en-US" dirty="0" smtClean="0">
                <a:latin typeface="Times New Roman" panose="02020603050405020304" pitchFamily="18" charset="0"/>
              </a:rPr>
              <a:t>Remove over next 2-3</a:t>
            </a:r>
          </a:p>
          <a:p>
            <a:pPr eaLnBrk="1" hangingPunct="1"/>
            <a:r>
              <a:rPr lang="en-US" altLang="en-US" dirty="0" smtClean="0">
                <a:latin typeface="Times New Roman" panose="02020603050405020304" pitchFamily="18" charset="0"/>
              </a:rPr>
              <a:t>Beginning with the larger temporary limbs</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459499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7497E37-83AF-4917-87C8-9046F6CBFF39}" type="slidenum">
              <a:rPr lang="en-US" altLang="en-US" sz="1200"/>
              <a:pPr eaLnBrk="1" hangingPunct="1"/>
              <a:t>30</a:t>
            </a:fld>
            <a:endParaRPr lang="en-US" altLang="en-US" sz="12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Most trees benefit from removing a portion of the limbs that compete for space and light.</a:t>
            </a:r>
          </a:p>
          <a:p>
            <a:pPr eaLnBrk="1" hangingPunct="1"/>
            <a:r>
              <a:rPr lang="en-US" altLang="en-US" dirty="0" smtClean="0">
                <a:latin typeface="Times New Roman" panose="02020603050405020304" pitchFamily="18" charset="0"/>
              </a:rPr>
              <a:t>Evenly spaced laterals, 8-12 inches apart in the young tree is a good rule of thumb to help assure the ideal “ladder” at maturity. </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50201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E6DC734-F3A4-4CE8-A17E-EB6B26BB3070}" type="slidenum">
              <a:rPr lang="en-US" altLang="en-US" sz="1200"/>
              <a:pPr eaLnBrk="1" hangingPunct="1"/>
              <a:t>31</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Protect the leader from competition</a:t>
            </a:r>
          </a:p>
          <a:p>
            <a:pPr eaLnBrk="1" hangingPunct="1"/>
            <a:r>
              <a:rPr lang="en-US" altLang="en-US" dirty="0" smtClean="0">
                <a:latin typeface="Times New Roman" panose="02020603050405020304" pitchFamily="18" charset="0"/>
              </a:rPr>
              <a:t>With co-dominant leaders, remove the one with the crook or other defects, or that creates a lop-sided appearance</a:t>
            </a:r>
          </a:p>
        </p:txBody>
      </p:sp>
    </p:spTree>
    <p:extLst>
      <p:ext uri="{BB962C8B-B14F-4D97-AF65-F5344CB8AC3E}">
        <p14:creationId xmlns:p14="http://schemas.microsoft.com/office/powerpoint/2010/main" val="3422673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71612FC-7262-4BE4-9ED4-D0867595FBAA}" type="slidenum">
              <a:rPr lang="en-US" altLang="en-US" sz="1200"/>
              <a:pPr eaLnBrk="1" hangingPunct="1"/>
              <a:t>32</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Remove limbs that turn inward and those that extend beyond “natural” outline of crown</a:t>
            </a:r>
          </a:p>
          <a:p>
            <a:pPr eaLnBrk="1" hangingPunct="1"/>
            <a:r>
              <a:rPr lang="en-US" altLang="en-US" dirty="0" smtClean="0">
                <a:latin typeface="Times New Roman" panose="02020603050405020304" pitchFamily="18" charset="0"/>
              </a:rPr>
              <a:t>Prune at trunk or at appropriate lateral branch</a:t>
            </a:r>
          </a:p>
          <a:p>
            <a:pPr eaLnBrk="1" hangingPunct="1"/>
            <a:r>
              <a:rPr lang="en-US" altLang="en-US" dirty="0" smtClean="0">
                <a:latin typeface="Times New Roman" panose="02020603050405020304" pitchFamily="18" charset="0"/>
              </a:rPr>
              <a:t>Over pruning can damage or kill tree.</a:t>
            </a:r>
          </a:p>
          <a:p>
            <a:pPr eaLnBrk="1" hangingPunct="1"/>
            <a:r>
              <a:rPr lang="en-US" altLang="en-US" dirty="0" smtClean="0">
                <a:latin typeface="Times New Roman" panose="02020603050405020304" pitchFamily="18" charset="0"/>
              </a:rPr>
              <a:t>Maintain 2/3 of tree as crown</a:t>
            </a:r>
          </a:p>
        </p:txBody>
      </p:sp>
    </p:spTree>
    <p:extLst>
      <p:ext uri="{BB962C8B-B14F-4D97-AF65-F5344CB8AC3E}">
        <p14:creationId xmlns:p14="http://schemas.microsoft.com/office/powerpoint/2010/main" val="1061839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3E6F60F-3ECD-487E-8C1C-9AE9C6139687}" type="slidenum">
              <a:rPr lang="en-US" altLang="en-US" sz="1200"/>
              <a:pPr eaLnBrk="1" hangingPunct="1"/>
              <a:t>33</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Prune early in the life of the tree</a:t>
            </a:r>
          </a:p>
          <a:p>
            <a:pPr eaLnBrk="1" hangingPunct="1"/>
            <a:r>
              <a:rPr lang="en-US" altLang="en-US" dirty="0" smtClean="0">
                <a:latin typeface="Times New Roman" panose="02020603050405020304" pitchFamily="18" charset="0"/>
              </a:rPr>
              <a:t>Begin your visual inspection at the top of the tree</a:t>
            </a:r>
          </a:p>
          <a:p>
            <a:pPr eaLnBrk="1" hangingPunct="1"/>
            <a:r>
              <a:rPr lang="en-US" altLang="en-US" dirty="0" smtClean="0">
                <a:latin typeface="Times New Roman" panose="02020603050405020304" pitchFamily="18" charset="0"/>
              </a:rPr>
              <a:t>Remove defective parts before pruning for form</a:t>
            </a:r>
          </a:p>
          <a:p>
            <a:pPr eaLnBrk="1" hangingPunct="1"/>
            <a:r>
              <a:rPr lang="en-US" altLang="en-US" dirty="0" smtClean="0">
                <a:latin typeface="Times New Roman" panose="02020603050405020304" pitchFamily="18" charset="0"/>
              </a:rPr>
              <a:t>Identify the best leader and lateral branches</a:t>
            </a:r>
          </a:p>
          <a:p>
            <a:pPr eaLnBrk="1" hangingPunct="1"/>
            <a:r>
              <a:rPr lang="en-US" altLang="en-US" dirty="0" smtClean="0">
                <a:latin typeface="Times New Roman" panose="02020603050405020304" pitchFamily="18" charset="0"/>
              </a:rPr>
              <a:t>Don’t worry about protecting pruning cuts</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044759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95FDD77-2E9D-44EE-B3DD-4F728BB06E7F}" type="slidenum">
              <a:rPr lang="en-US" altLang="en-US" sz="1200"/>
              <a:pPr eaLnBrk="1" hangingPunct="1"/>
              <a:t>34</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Keep your tools sharp</a:t>
            </a:r>
          </a:p>
          <a:p>
            <a:pPr eaLnBrk="1" hangingPunct="1"/>
            <a:r>
              <a:rPr lang="en-US" altLang="en-US" dirty="0" smtClean="0">
                <a:latin typeface="Times New Roman" panose="02020603050405020304" pitchFamily="18" charset="0"/>
              </a:rPr>
              <a:t>Make safety a number one priority</a:t>
            </a:r>
          </a:p>
          <a:p>
            <a:pPr eaLnBrk="1" hangingPunct="1"/>
            <a:r>
              <a:rPr lang="en-US" altLang="en-US" dirty="0" smtClean="0">
                <a:latin typeface="Times New Roman" panose="02020603050405020304" pitchFamily="18" charset="0"/>
              </a:rPr>
              <a:t>When you prune back to the trunk or a larger limb, branches too small to have formed a collar should be cut close.</a:t>
            </a:r>
          </a:p>
          <a:p>
            <a:pPr eaLnBrk="1" hangingPunct="1"/>
            <a:r>
              <a:rPr lang="en-US" altLang="en-US" dirty="0" smtClean="0">
                <a:latin typeface="Times New Roman" panose="02020603050405020304" pitchFamily="18" charset="0"/>
              </a:rPr>
              <a:t>When simply shortening a small branch, make the cut at a lateral bud or another lateral branch.  Cut should be sharp and clean, and made at a slight angle about ¼ inch beyond bud. </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213831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9F17A70-1B97-4A0F-AA99-9EAAFF35AB3B}" type="slidenum">
              <a:rPr lang="en-US" altLang="en-US" sz="1200"/>
              <a:pPr eaLnBrk="1" hangingPunct="1"/>
              <a:t>35</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latin typeface="Times New Roman" panose="02020603050405020304" pitchFamily="18" charset="0"/>
              </a:rPr>
              <a:t>Beware of door-knockers</a:t>
            </a:r>
          </a:p>
          <a:p>
            <a:pPr eaLnBrk="1" hangingPunct="1"/>
            <a:r>
              <a:rPr lang="en-US" altLang="en-US" sz="1000" dirty="0">
                <a:latin typeface="Times New Roman" panose="02020603050405020304" pitchFamily="18" charset="0"/>
              </a:rPr>
              <a:t>Check the phone book</a:t>
            </a:r>
          </a:p>
          <a:p>
            <a:pPr eaLnBrk="1" hangingPunct="1"/>
            <a:r>
              <a:rPr lang="en-US" altLang="en-US" sz="1000" dirty="0">
                <a:latin typeface="Times New Roman" panose="02020603050405020304" pitchFamily="18" charset="0"/>
              </a:rPr>
              <a:t>Is Arborist certified</a:t>
            </a:r>
          </a:p>
          <a:p>
            <a:pPr eaLnBrk="1" hangingPunct="1"/>
            <a:r>
              <a:rPr lang="en-US" altLang="en-US" sz="1000" dirty="0">
                <a:latin typeface="Times New Roman" panose="02020603050405020304" pitchFamily="18" charset="0"/>
              </a:rPr>
              <a:t>Ask for insurance</a:t>
            </a:r>
          </a:p>
          <a:p>
            <a:pPr eaLnBrk="1" hangingPunct="1"/>
            <a:r>
              <a:rPr lang="en-US" altLang="en-US" sz="1000" dirty="0">
                <a:latin typeface="Times New Roman" panose="02020603050405020304" pitchFamily="18" charset="0"/>
              </a:rPr>
              <a:t>Ask for local references</a:t>
            </a:r>
          </a:p>
          <a:p>
            <a:pPr eaLnBrk="1" hangingPunct="1"/>
            <a:r>
              <a:rPr lang="en-US" altLang="en-US" sz="1000" dirty="0">
                <a:latin typeface="Times New Roman" panose="02020603050405020304" pitchFamily="18" charset="0"/>
              </a:rPr>
              <a:t>Never let yourself be rushed</a:t>
            </a:r>
          </a:p>
          <a:p>
            <a:pPr eaLnBrk="1" hangingPunct="1"/>
            <a:r>
              <a:rPr lang="en-US" altLang="en-US" sz="1000" dirty="0">
                <a:latin typeface="Times New Roman" panose="02020603050405020304" pitchFamily="18" charset="0"/>
              </a:rPr>
              <a:t>Get more than one estimate</a:t>
            </a:r>
          </a:p>
          <a:p>
            <a:pPr eaLnBrk="1" hangingPunct="1"/>
            <a:r>
              <a:rPr lang="en-US" altLang="en-US" sz="1000" dirty="0">
                <a:latin typeface="Times New Roman" panose="02020603050405020304" pitchFamily="18" charset="0"/>
              </a:rPr>
              <a:t>Good arborist will offer wide range of services</a:t>
            </a:r>
          </a:p>
          <a:p>
            <a:pPr eaLnBrk="1" hangingPunct="1"/>
            <a:r>
              <a:rPr lang="en-US" altLang="en-US" sz="1000" dirty="0">
                <a:latin typeface="Times New Roman" panose="02020603050405020304" pitchFamily="18" charset="0"/>
              </a:rPr>
              <a:t>Will only rarely recommend topping</a:t>
            </a:r>
          </a:p>
          <a:p>
            <a:pPr eaLnBrk="1" hangingPunct="1"/>
            <a:r>
              <a:rPr lang="en-US" altLang="en-US" sz="1000" dirty="0">
                <a:latin typeface="Times New Roman" panose="02020603050405020304" pitchFamily="18" charset="0"/>
              </a:rPr>
              <a:t>Will not use spikes (except when removing tree)</a:t>
            </a:r>
          </a:p>
          <a:p>
            <a:pPr eaLnBrk="1" hangingPunct="1"/>
            <a:r>
              <a:rPr lang="en-US" altLang="en-US" sz="1000" dirty="0">
                <a:latin typeface="Times New Roman" panose="02020603050405020304" pitchFamily="18" charset="0"/>
              </a:rPr>
              <a:t>Removal of a living tree should be last resort.</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45291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01C038F-2C74-4CA8-95D8-F18E7F7C5852}" type="slidenum">
              <a:rPr lang="en-US" altLang="en-US" sz="1200"/>
              <a:pPr eaLnBrk="1" hangingPunct="1"/>
              <a:t>18</a:t>
            </a:fld>
            <a:endParaRPr lang="en-US" alt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Cut off suckers and sprouts in crown</a:t>
            </a:r>
          </a:p>
          <a:p>
            <a:pPr eaLnBrk="1" hangingPunct="1"/>
            <a:r>
              <a:rPr lang="en-US" altLang="en-US" dirty="0" smtClean="0">
                <a:latin typeface="Times New Roman" panose="02020603050405020304" pitchFamily="18" charset="0"/>
              </a:rPr>
              <a:t>Other excessive branches are thinned to reduce competition for light, water and nutrients</a:t>
            </a:r>
          </a:p>
          <a:p>
            <a:pPr eaLnBrk="1" hangingPunct="1"/>
            <a:r>
              <a:rPr lang="en-US" altLang="en-US" dirty="0" smtClean="0">
                <a:latin typeface="Times New Roman" panose="02020603050405020304" pitchFamily="18" charset="0"/>
              </a:rPr>
              <a:t>Co-dominant leader is removed</a:t>
            </a:r>
          </a:p>
        </p:txBody>
      </p:sp>
    </p:spTree>
    <p:extLst>
      <p:ext uri="{BB962C8B-B14F-4D97-AF65-F5344CB8AC3E}">
        <p14:creationId xmlns:p14="http://schemas.microsoft.com/office/powerpoint/2010/main" val="1397383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8F80823-CA07-4EA1-AA4B-8838B7FFC18E}" type="slidenum">
              <a:rPr lang="en-US" altLang="en-US" sz="1200"/>
              <a:pPr eaLnBrk="1" hangingPunct="1"/>
              <a:t>19</a:t>
            </a:fld>
            <a:endParaRPr lang="en-US" alt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Sprouts and suckers may appear</a:t>
            </a:r>
          </a:p>
          <a:p>
            <a:pPr eaLnBrk="1" hangingPunct="1"/>
            <a:r>
              <a:rPr lang="en-US" altLang="en-US" dirty="0" smtClean="0">
                <a:latin typeface="Times New Roman" panose="02020603050405020304" pitchFamily="18" charset="0"/>
              </a:rPr>
              <a:t>Root suckers zap strength from the tree</a:t>
            </a:r>
          </a:p>
          <a:p>
            <a:pPr eaLnBrk="1" hangingPunct="1"/>
            <a:r>
              <a:rPr lang="en-US" altLang="en-US" dirty="0" smtClean="0">
                <a:latin typeface="Times New Roman" panose="02020603050405020304" pitchFamily="18" charset="0"/>
              </a:rPr>
              <a:t>Sprouts are disproportionally vigorous and weakly attached</a:t>
            </a:r>
          </a:p>
          <a:p>
            <a:pPr eaLnBrk="1" hangingPunct="1"/>
            <a:r>
              <a:rPr lang="en-US" altLang="en-US" dirty="0" smtClean="0">
                <a:latin typeface="Times New Roman" panose="02020603050405020304" pitchFamily="18" charset="0"/>
              </a:rPr>
              <a:t>At broken limb, numerous branches have sprouted</a:t>
            </a:r>
          </a:p>
        </p:txBody>
      </p:sp>
    </p:spTree>
    <p:extLst>
      <p:ext uri="{BB962C8B-B14F-4D97-AF65-F5344CB8AC3E}">
        <p14:creationId xmlns:p14="http://schemas.microsoft.com/office/powerpoint/2010/main" val="376497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E6D867E-3A26-4E31-93B0-915A33C2C6A1}" type="slidenum">
              <a:rPr lang="en-US" altLang="en-US" sz="1200"/>
              <a:pPr eaLnBrk="1" hangingPunct="1"/>
              <a:t>20</a:t>
            </a:fld>
            <a:endParaRPr lang="en-US" alt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Tree is becoming and adult</a:t>
            </a:r>
          </a:p>
          <a:p>
            <a:pPr eaLnBrk="1" hangingPunct="1"/>
            <a:r>
              <a:rPr lang="en-US" altLang="en-US" dirty="0" smtClean="0">
                <a:latin typeface="Times New Roman" panose="02020603050405020304" pitchFamily="18" charset="0"/>
              </a:rPr>
              <a:t>Results of not making corrections early in life are now quite visible</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10780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C860728-77B3-4327-A9BD-90968A82F8BE}" type="slidenum">
              <a:rPr lang="en-US" altLang="en-US" sz="1200"/>
              <a:pPr eaLnBrk="1" hangingPunct="1"/>
              <a:t>21</a:t>
            </a:fld>
            <a:endParaRPr lang="en-US" altLang="en-US" sz="120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Lower limbs are pruned off to “raise” the bottom of the crown well out of the way of human heads</a:t>
            </a:r>
          </a:p>
          <a:p>
            <a:pPr eaLnBrk="1" hangingPunct="1"/>
            <a:r>
              <a:rPr lang="en-US" altLang="en-US" dirty="0" smtClean="0">
                <a:latin typeface="Times New Roman" panose="02020603050405020304" pitchFamily="18" charset="0"/>
              </a:rPr>
              <a:t>Higher up, a few overzealous branches are cut back so they do not protrude beyond the graceful outline of the crown</a:t>
            </a:r>
          </a:p>
        </p:txBody>
      </p:sp>
    </p:spTree>
    <p:extLst>
      <p:ext uri="{BB962C8B-B14F-4D97-AF65-F5344CB8AC3E}">
        <p14:creationId xmlns:p14="http://schemas.microsoft.com/office/powerpoint/2010/main" val="267844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97C02EE-1396-477B-AB1E-CA71F8B9E28E}" type="slidenum">
              <a:rPr lang="en-US" altLang="en-US" sz="1200"/>
              <a:pPr eaLnBrk="1" hangingPunct="1"/>
              <a:t>22</a:t>
            </a:fld>
            <a:endParaRPr lang="en-US" alt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Tree is not only unattractive , but dangerous,when wind is blowing</a:t>
            </a:r>
          </a:p>
          <a:p>
            <a:pPr eaLnBrk="1" hangingPunct="1"/>
            <a:r>
              <a:rPr lang="en-US" altLang="en-US" dirty="0" smtClean="0">
                <a:latin typeface="Times New Roman" panose="02020603050405020304" pitchFamily="18" charset="0"/>
              </a:rPr>
              <a:t>Lopsided and dense, in full leaf, catches wind like a sail</a:t>
            </a:r>
          </a:p>
          <a:p>
            <a:pPr eaLnBrk="1" hangingPunct="1"/>
            <a:r>
              <a:rPr lang="en-US" altLang="en-US" dirty="0" smtClean="0">
                <a:latin typeface="Times New Roman" panose="02020603050405020304" pitchFamily="18" charset="0"/>
              </a:rPr>
              <a:t>Narrow branch angles and multiple leaders have resulted  in a weak top</a:t>
            </a:r>
          </a:p>
          <a:p>
            <a:pPr eaLnBrk="1" hangingPunct="1"/>
            <a:r>
              <a:rPr lang="en-US" altLang="en-US" dirty="0" smtClean="0">
                <a:latin typeface="Times New Roman" panose="02020603050405020304" pitchFamily="18" charset="0"/>
              </a:rPr>
              <a:t>Tree is an accident waiting to happen </a:t>
            </a:r>
          </a:p>
          <a:p>
            <a:pPr eaLnBrk="1" hangingPunct="1"/>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462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DF5598F-9629-470C-A2D3-B9297ED14049}" type="slidenum">
              <a:rPr lang="en-US" altLang="en-US" sz="1200"/>
              <a:pPr eaLnBrk="1" hangingPunct="1"/>
              <a:t>23</a:t>
            </a:fld>
            <a:endParaRPr lang="en-US" altLang="en-US"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Proper pruning has given strength to the branches and allows the wind to pass harmlessly trough the thinned crown.</a:t>
            </a:r>
          </a:p>
          <a:p>
            <a:pPr eaLnBrk="1" hangingPunct="1"/>
            <a:r>
              <a:rPr lang="en-US" altLang="en-US" dirty="0" smtClean="0">
                <a:latin typeface="Times New Roman" panose="02020603050405020304" pitchFamily="18" charset="0"/>
              </a:rPr>
              <a:t>Each spring, the tree gets scrutinized and dead or damaged limbs are cut off using proper pruning methods</a:t>
            </a:r>
          </a:p>
        </p:txBody>
      </p:sp>
    </p:spTree>
    <p:extLst>
      <p:ext uri="{BB962C8B-B14F-4D97-AF65-F5344CB8AC3E}">
        <p14:creationId xmlns:p14="http://schemas.microsoft.com/office/powerpoint/2010/main" val="120911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2C74354-DDD8-495C-8EDD-3D184B58C3A0}" type="slidenum">
              <a:rPr lang="en-US" altLang="en-US" sz="1200"/>
              <a:pPr eaLnBrk="1" hangingPunct="1"/>
              <a:t>24</a:t>
            </a:fld>
            <a:endParaRPr lang="en-US" altLang="en-US"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Narrow angles signal future weakness.</a:t>
            </a:r>
          </a:p>
          <a:p>
            <a:pPr eaLnBrk="1" hangingPunct="1"/>
            <a:r>
              <a:rPr lang="en-US" altLang="en-US" dirty="0" smtClean="0">
                <a:latin typeface="Times New Roman" panose="02020603050405020304" pitchFamily="18" charset="0"/>
              </a:rPr>
              <a:t>The reason is neither has sufficient space to add the wood need for strength.</a:t>
            </a:r>
          </a:p>
          <a:p>
            <a:pPr eaLnBrk="1" hangingPunct="1"/>
            <a:r>
              <a:rPr lang="en-US" altLang="en-US" dirty="0" smtClean="0">
                <a:latin typeface="Times New Roman" panose="02020603050405020304" pitchFamily="18" charset="0"/>
              </a:rPr>
              <a:t>Remove one of the branches</a:t>
            </a:r>
          </a:p>
          <a:p>
            <a:pPr eaLnBrk="1" hangingPunct="1"/>
            <a:r>
              <a:rPr lang="en-US" altLang="en-US" dirty="0" smtClean="0">
                <a:latin typeface="Times New Roman" panose="02020603050405020304" pitchFamily="18" charset="0"/>
              </a:rPr>
              <a:t>Ideal angle is 10 or 2 o’clock</a:t>
            </a:r>
          </a:p>
        </p:txBody>
      </p:sp>
    </p:spTree>
    <p:extLst>
      <p:ext uri="{BB962C8B-B14F-4D97-AF65-F5344CB8AC3E}">
        <p14:creationId xmlns:p14="http://schemas.microsoft.com/office/powerpoint/2010/main" val="3254464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9145" indent="-288131" eaLnBrk="0" hangingPunct="0">
              <a:defRPr sz="2400">
                <a:solidFill>
                  <a:schemeClr val="tx1"/>
                </a:solidFill>
                <a:latin typeface="Times New Roman" panose="02020603050405020304" pitchFamily="18" charset="0"/>
              </a:defRPr>
            </a:lvl2pPr>
            <a:lvl3pPr marL="1152531" indent="-230505" eaLnBrk="0" hangingPunct="0">
              <a:defRPr sz="2400">
                <a:solidFill>
                  <a:schemeClr val="tx1"/>
                </a:solidFill>
                <a:latin typeface="Times New Roman" panose="02020603050405020304" pitchFamily="18" charset="0"/>
              </a:defRPr>
            </a:lvl3pPr>
            <a:lvl4pPr marL="1613543" indent="-230505" eaLnBrk="0" hangingPunct="0">
              <a:defRPr sz="2400">
                <a:solidFill>
                  <a:schemeClr val="tx1"/>
                </a:solidFill>
                <a:latin typeface="Times New Roman" panose="02020603050405020304" pitchFamily="18" charset="0"/>
              </a:defRPr>
            </a:lvl4pPr>
            <a:lvl5pPr marL="2074555" indent="-230505" eaLnBrk="0" hangingPunct="0">
              <a:defRPr sz="2400">
                <a:solidFill>
                  <a:schemeClr val="tx1"/>
                </a:solidFill>
                <a:latin typeface="Times New Roman" panose="02020603050405020304" pitchFamily="18" charset="0"/>
              </a:defRPr>
            </a:lvl5pPr>
            <a:lvl6pPr marL="2535567" indent="-230505" eaLnBrk="0" fontAlgn="base" hangingPunct="0">
              <a:spcBef>
                <a:spcPct val="0"/>
              </a:spcBef>
              <a:spcAft>
                <a:spcPct val="0"/>
              </a:spcAft>
              <a:defRPr sz="2400">
                <a:solidFill>
                  <a:schemeClr val="tx1"/>
                </a:solidFill>
                <a:latin typeface="Times New Roman" panose="02020603050405020304" pitchFamily="18" charset="0"/>
              </a:defRPr>
            </a:lvl6pPr>
            <a:lvl7pPr marL="2996581" indent="-230505" eaLnBrk="0" fontAlgn="base" hangingPunct="0">
              <a:spcBef>
                <a:spcPct val="0"/>
              </a:spcBef>
              <a:spcAft>
                <a:spcPct val="0"/>
              </a:spcAft>
              <a:defRPr sz="2400">
                <a:solidFill>
                  <a:schemeClr val="tx1"/>
                </a:solidFill>
                <a:latin typeface="Times New Roman" panose="02020603050405020304" pitchFamily="18" charset="0"/>
              </a:defRPr>
            </a:lvl7pPr>
            <a:lvl8pPr marL="3457593" indent="-230505" eaLnBrk="0" fontAlgn="base" hangingPunct="0">
              <a:spcBef>
                <a:spcPct val="0"/>
              </a:spcBef>
              <a:spcAft>
                <a:spcPct val="0"/>
              </a:spcAft>
              <a:defRPr sz="2400">
                <a:solidFill>
                  <a:schemeClr val="tx1"/>
                </a:solidFill>
                <a:latin typeface="Times New Roman" panose="02020603050405020304" pitchFamily="18" charset="0"/>
              </a:defRPr>
            </a:lvl8pPr>
            <a:lvl9pPr marL="3918606" indent="-23050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964B613-1928-465B-87E0-FBC7CFD0ED78}" type="slidenum">
              <a:rPr lang="en-US" altLang="en-US" sz="1200"/>
              <a:pPr eaLnBrk="1" hangingPunct="1"/>
              <a:t>25</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anose="02020603050405020304" pitchFamily="18" charset="0"/>
              </a:rPr>
              <a:t>Lateral branches should be no more than ½ to ¾ the diameter of the trunk.</a:t>
            </a:r>
          </a:p>
          <a:p>
            <a:pPr eaLnBrk="1" hangingPunct="1"/>
            <a:r>
              <a:rPr lang="en-US" altLang="en-US" dirty="0" smtClean="0">
                <a:latin typeface="Times New Roman" panose="02020603050405020304" pitchFamily="18" charset="0"/>
              </a:rPr>
              <a:t>As the trunk grows it will strengthen the joint by adding wood around the branch.</a:t>
            </a:r>
          </a:p>
        </p:txBody>
      </p:sp>
    </p:spTree>
    <p:extLst>
      <p:ext uri="{BB962C8B-B14F-4D97-AF65-F5344CB8AC3E}">
        <p14:creationId xmlns:p14="http://schemas.microsoft.com/office/powerpoint/2010/main" val="194264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31ACC52-0314-42FB-8DF9-2ACC071C920F}" type="slidenum">
              <a:rPr lang="en-US" altLang="en-US"/>
              <a:pPr/>
              <a:t>‹#›</a:t>
            </a:fld>
            <a:endParaRPr lang="en-US" altLang="en-US" dirty="0"/>
          </a:p>
        </p:txBody>
      </p:sp>
    </p:spTree>
    <p:extLst>
      <p:ext uri="{BB962C8B-B14F-4D97-AF65-F5344CB8AC3E}">
        <p14:creationId xmlns:p14="http://schemas.microsoft.com/office/powerpoint/2010/main" val="11237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E6356345-F103-439C-BC2C-3EA38CA8D407}" type="slidenum">
              <a:rPr lang="en-US" altLang="en-US"/>
              <a:pPr/>
              <a:t>‹#›</a:t>
            </a:fld>
            <a:endParaRPr lang="en-US" altLang="en-US" dirty="0"/>
          </a:p>
        </p:txBody>
      </p:sp>
    </p:spTree>
    <p:extLst>
      <p:ext uri="{BB962C8B-B14F-4D97-AF65-F5344CB8AC3E}">
        <p14:creationId xmlns:p14="http://schemas.microsoft.com/office/powerpoint/2010/main" val="338240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09A4232B-707A-4B47-A4E4-0C26CEB1B2B3}" type="slidenum">
              <a:rPr lang="en-US" altLang="en-US"/>
              <a:pPr/>
              <a:t>‹#›</a:t>
            </a:fld>
            <a:endParaRPr lang="en-US" altLang="en-US" dirty="0"/>
          </a:p>
        </p:txBody>
      </p:sp>
    </p:spTree>
    <p:extLst>
      <p:ext uri="{BB962C8B-B14F-4D97-AF65-F5344CB8AC3E}">
        <p14:creationId xmlns:p14="http://schemas.microsoft.com/office/powerpoint/2010/main" val="244544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53B1061-2FE8-4B74-8ECB-523843B41F99}" type="slidenum">
              <a:rPr lang="en-US" altLang="en-US"/>
              <a:pPr/>
              <a:t>‹#›</a:t>
            </a:fld>
            <a:endParaRPr lang="en-US" altLang="en-US" dirty="0"/>
          </a:p>
        </p:txBody>
      </p:sp>
    </p:spTree>
    <p:extLst>
      <p:ext uri="{BB962C8B-B14F-4D97-AF65-F5344CB8AC3E}">
        <p14:creationId xmlns:p14="http://schemas.microsoft.com/office/powerpoint/2010/main" val="290135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4985FB7-D094-4265-947E-EFC60EB4B249}" type="slidenum">
              <a:rPr lang="en-US" altLang="en-US"/>
              <a:pPr/>
              <a:t>‹#›</a:t>
            </a:fld>
            <a:endParaRPr lang="en-US" altLang="en-US" dirty="0"/>
          </a:p>
        </p:txBody>
      </p:sp>
    </p:spTree>
    <p:extLst>
      <p:ext uri="{BB962C8B-B14F-4D97-AF65-F5344CB8AC3E}">
        <p14:creationId xmlns:p14="http://schemas.microsoft.com/office/powerpoint/2010/main" val="103838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823C46CE-D120-4DF4-B822-A063F32EECC8}" type="slidenum">
              <a:rPr lang="en-US" altLang="en-US"/>
              <a:pPr/>
              <a:t>‹#›</a:t>
            </a:fld>
            <a:endParaRPr lang="en-US" altLang="en-US" dirty="0"/>
          </a:p>
        </p:txBody>
      </p:sp>
    </p:spTree>
    <p:extLst>
      <p:ext uri="{BB962C8B-B14F-4D97-AF65-F5344CB8AC3E}">
        <p14:creationId xmlns:p14="http://schemas.microsoft.com/office/powerpoint/2010/main" val="169621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5A233CBC-E291-4EC4-926F-E00E47FF23DD}" type="slidenum">
              <a:rPr lang="en-US" altLang="en-US"/>
              <a:pPr/>
              <a:t>‹#›</a:t>
            </a:fld>
            <a:endParaRPr lang="en-US" altLang="en-US" dirty="0"/>
          </a:p>
        </p:txBody>
      </p:sp>
    </p:spTree>
    <p:extLst>
      <p:ext uri="{BB962C8B-B14F-4D97-AF65-F5344CB8AC3E}">
        <p14:creationId xmlns:p14="http://schemas.microsoft.com/office/powerpoint/2010/main" val="272062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75514078-7495-4996-8ACD-DE7B5142192F}" type="slidenum">
              <a:rPr lang="en-US" altLang="en-US"/>
              <a:pPr/>
              <a:t>‹#›</a:t>
            </a:fld>
            <a:endParaRPr lang="en-US" altLang="en-US" dirty="0"/>
          </a:p>
        </p:txBody>
      </p:sp>
    </p:spTree>
    <p:extLst>
      <p:ext uri="{BB962C8B-B14F-4D97-AF65-F5344CB8AC3E}">
        <p14:creationId xmlns:p14="http://schemas.microsoft.com/office/powerpoint/2010/main" val="278372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7946DBE6-87DD-46A0-BF6B-FE237F36EBEF}" type="slidenum">
              <a:rPr lang="en-US" altLang="en-US"/>
              <a:pPr/>
              <a:t>‹#›</a:t>
            </a:fld>
            <a:endParaRPr lang="en-US" altLang="en-US" dirty="0"/>
          </a:p>
        </p:txBody>
      </p:sp>
    </p:spTree>
    <p:extLst>
      <p:ext uri="{BB962C8B-B14F-4D97-AF65-F5344CB8AC3E}">
        <p14:creationId xmlns:p14="http://schemas.microsoft.com/office/powerpoint/2010/main" val="377454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9A550CF8-0A6F-4611-A307-44A30B6EA343}" type="slidenum">
              <a:rPr lang="en-US" altLang="en-US"/>
              <a:pPr/>
              <a:t>‹#›</a:t>
            </a:fld>
            <a:endParaRPr lang="en-US" altLang="en-US" dirty="0"/>
          </a:p>
        </p:txBody>
      </p:sp>
    </p:spTree>
    <p:extLst>
      <p:ext uri="{BB962C8B-B14F-4D97-AF65-F5344CB8AC3E}">
        <p14:creationId xmlns:p14="http://schemas.microsoft.com/office/powerpoint/2010/main" val="168810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03CED0AD-50E7-497E-9C8D-D008C60BB77A}" type="slidenum">
              <a:rPr lang="en-US" altLang="en-US"/>
              <a:pPr/>
              <a:t>‹#›</a:t>
            </a:fld>
            <a:endParaRPr lang="en-US" altLang="en-US" dirty="0"/>
          </a:p>
        </p:txBody>
      </p:sp>
    </p:spTree>
    <p:extLst>
      <p:ext uri="{BB962C8B-B14F-4D97-AF65-F5344CB8AC3E}">
        <p14:creationId xmlns:p14="http://schemas.microsoft.com/office/powerpoint/2010/main" val="169251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666D43E3-9049-4D8E-A48D-398BB0220BC3}" type="slidenum">
              <a:rPr lang="en-US" altLang="en-US"/>
              <a:pPr/>
              <a:t>‹#›</a:t>
            </a:fld>
            <a:endParaRPr lang="en-US" altLang="en-US" dirty="0"/>
          </a:p>
        </p:txBody>
      </p:sp>
    </p:spTree>
    <p:extLst>
      <p:ext uri="{BB962C8B-B14F-4D97-AF65-F5344CB8AC3E}">
        <p14:creationId xmlns:p14="http://schemas.microsoft.com/office/powerpoint/2010/main" val="128855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C874B30-A02F-4964-B0D0-EF6F4D8A4B8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anose="020B0604030504040204" pitchFamily="34" charset="0"/>
        </a:defRPr>
      </a:lvl2pPr>
      <a:lvl3pPr algn="ctr" rtl="0" eaLnBrk="0" fontAlgn="base" hangingPunct="0">
        <a:spcBef>
          <a:spcPct val="0"/>
        </a:spcBef>
        <a:spcAft>
          <a:spcPct val="0"/>
        </a:spcAft>
        <a:defRPr sz="4400">
          <a:solidFill>
            <a:schemeClr val="tx2"/>
          </a:solidFill>
          <a:latin typeface="Tahoma" panose="020B0604030504040204" pitchFamily="34" charset="0"/>
        </a:defRPr>
      </a:lvl3pPr>
      <a:lvl4pPr algn="ctr" rtl="0" eaLnBrk="0" fontAlgn="base" hangingPunct="0">
        <a:spcBef>
          <a:spcPct val="0"/>
        </a:spcBef>
        <a:spcAft>
          <a:spcPct val="0"/>
        </a:spcAft>
        <a:defRPr sz="4400">
          <a:solidFill>
            <a:schemeClr val="tx2"/>
          </a:solidFill>
          <a:latin typeface="Tahoma" panose="020B0604030504040204" pitchFamily="34" charset="0"/>
        </a:defRPr>
      </a:lvl4pPr>
      <a:lvl5pPr algn="ctr" rtl="0" eaLnBrk="0" fontAlgn="base" hangingPunct="0">
        <a:spcBef>
          <a:spcPct val="0"/>
        </a:spcBef>
        <a:spcAft>
          <a:spcPct val="0"/>
        </a:spcAft>
        <a:defRPr sz="4400">
          <a:solidFill>
            <a:schemeClr val="tx2"/>
          </a:solidFill>
          <a:latin typeface="Tahoma" panose="020B0604030504040204" pitchFamily="34"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reesaregood.com/" TargetMode="External"/><Relationship Id="rId2" Type="http://schemas.openxmlformats.org/officeDocument/2006/relationships/hyperlink" Target="http://www.na.fs.fed.us/"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t>City of Marion Tree Board</a:t>
            </a:r>
            <a:br>
              <a:rPr lang="en-US" dirty="0" smtClean="0"/>
            </a:br>
            <a:r>
              <a:rPr lang="en-US" dirty="0" smtClean="0"/>
              <a:t>Educational Series - 2017</a:t>
            </a:r>
            <a:endParaRPr lang="en-US" dirty="0"/>
          </a:p>
        </p:txBody>
      </p:sp>
      <p:sp>
        <p:nvSpPr>
          <p:cNvPr id="3" name="Subtitle 2"/>
          <p:cNvSpPr>
            <a:spLocks noGrp="1"/>
          </p:cNvSpPr>
          <p:nvPr>
            <p:ph type="subTitle" idx="1"/>
          </p:nvPr>
        </p:nvSpPr>
        <p:spPr>
          <a:xfrm>
            <a:off x="1447800" y="1958877"/>
            <a:ext cx="6400800" cy="708123"/>
          </a:xfrm>
        </p:spPr>
        <p:txBody>
          <a:bodyPr/>
          <a:lstStyle/>
          <a:p>
            <a:r>
              <a:rPr lang="en-US" dirty="0" smtClean="0"/>
              <a:t>Tree Board Update/Importance of Proper Tree Pruning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048000"/>
            <a:ext cx="3285893" cy="3886200"/>
          </a:xfrm>
          <a:prstGeom prst="rect">
            <a:avLst/>
          </a:prstGeom>
        </p:spPr>
      </p:pic>
    </p:spTree>
    <p:extLst>
      <p:ext uri="{BB962C8B-B14F-4D97-AF65-F5344CB8AC3E}">
        <p14:creationId xmlns:p14="http://schemas.microsoft.com/office/powerpoint/2010/main" val="2767381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Geneva Blanton Memorial Tree – Community Building</a:t>
            </a:r>
            <a:endParaRPr lang="en-US" dirty="0"/>
          </a:p>
        </p:txBody>
      </p:sp>
      <p:pic>
        <p:nvPicPr>
          <p:cNvPr id="4" name="Picture 2" descr="C:\Users\dsherlin\Desktop\IMG_171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286000"/>
            <a:ext cx="448471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443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 Daniels Honorary Tree – City Hall</a:t>
            </a:r>
            <a:endParaRPr lang="en-US" dirty="0"/>
          </a:p>
        </p:txBody>
      </p:sp>
      <p:pic>
        <p:nvPicPr>
          <p:cNvPr id="4" name="Picture 7" descr="C:\Users\dsherlin\Desktop\IMG_169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09800"/>
            <a:ext cx="3753231"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1126" y="2895600"/>
            <a:ext cx="4744889" cy="270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097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 Brown </a:t>
            </a:r>
            <a:r>
              <a:rPr lang="en-US" dirty="0"/>
              <a:t>Memorial Tree – </a:t>
            </a:r>
            <a:r>
              <a:rPr lang="en-US" dirty="0" smtClean="0"/>
              <a:t>South Main Street Park</a:t>
            </a:r>
            <a:endParaRPr lang="en-US"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p:cNvSpPr>
            <a:spLocks noGrp="1"/>
          </p:cNvSpPr>
          <p:nvPr>
            <p:ph type="body" idx="1"/>
          </p:nvPr>
        </p:nvSpPr>
        <p:spPr>
          <a:xfrm>
            <a:off x="457200" y="1219200"/>
            <a:ext cx="4040188" cy="955675"/>
          </a:xfrm>
        </p:spPr>
        <p:txBody>
          <a:bodyPr/>
          <a:lstStyle/>
          <a:p>
            <a:pPr algn="ctr"/>
            <a:endParaRPr lang="en-US" dirty="0">
              <a:solidFill>
                <a:schemeClr val="accent3">
                  <a:lumMod val="75000"/>
                </a:schemeClr>
              </a:solidFill>
            </a:endParaRPr>
          </a:p>
        </p:txBody>
      </p:sp>
      <p:sp>
        <p:nvSpPr>
          <p:cNvPr id="7" name="Text Placeholder 6"/>
          <p:cNvSpPr>
            <a:spLocks noGrp="1"/>
          </p:cNvSpPr>
          <p:nvPr>
            <p:ph type="body" sz="quarter" idx="3"/>
          </p:nvPr>
        </p:nvSpPr>
        <p:spPr>
          <a:xfrm>
            <a:off x="5271654" y="1535113"/>
            <a:ext cx="3415145" cy="639762"/>
          </a:xfrm>
        </p:spPr>
        <p:txBody>
          <a:bodyPr/>
          <a:lstStyle/>
          <a:p>
            <a:pPr algn="ctr"/>
            <a:endParaRPr lang="en-US" dirty="0">
              <a:solidFill>
                <a:schemeClr val="accent3">
                  <a:lumMod val="75000"/>
                </a:schemeClr>
              </a:solidFill>
            </a:endParaRPr>
          </a:p>
        </p:txBody>
      </p:sp>
      <p:pic>
        <p:nvPicPr>
          <p:cNvPr id="1027" name="Picture 3" descr="C:\Users\dsherlin\Desktop\IMG_1723.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09801"/>
            <a:ext cx="36576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sherlin\Desktop\IMG_17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1655" y="2209800"/>
            <a:ext cx="3369169" cy="4191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035156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Fay Rowe Memorial Tree – Community Building</a:t>
            </a:r>
            <a:endParaRPr lang="en-US" dirty="0"/>
          </a:p>
        </p:txBody>
      </p:sp>
      <p:pic>
        <p:nvPicPr>
          <p:cNvPr id="4" name="Content Placeholder 3" descr="C:\Users\dsherlin\Desktop\IMG_170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286000"/>
            <a:ext cx="4268585" cy="403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953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Series</a:t>
            </a:r>
            <a:endParaRPr lang="en-US" dirty="0"/>
          </a:p>
        </p:txBody>
      </p:sp>
      <p:sp>
        <p:nvSpPr>
          <p:cNvPr id="3" name="Content Placeholder 2"/>
          <p:cNvSpPr>
            <a:spLocks noGrp="1"/>
          </p:cNvSpPr>
          <p:nvPr>
            <p:ph idx="1"/>
          </p:nvPr>
        </p:nvSpPr>
        <p:spPr>
          <a:xfrm>
            <a:off x="685800" y="1752600"/>
            <a:ext cx="7772400" cy="4114800"/>
          </a:xfrm>
        </p:spPr>
        <p:txBody>
          <a:bodyPr/>
          <a:lstStyle/>
          <a:p>
            <a:r>
              <a:rPr lang="en-US" dirty="0" smtClean="0"/>
              <a:t>Focusing on topics of interest or importance, including for now:</a:t>
            </a:r>
          </a:p>
          <a:p>
            <a:r>
              <a:rPr lang="en-US" dirty="0" smtClean="0"/>
              <a:t>Proper Tree Pruning</a:t>
            </a:r>
          </a:p>
          <a:p>
            <a:r>
              <a:rPr lang="en-US" dirty="0" smtClean="0"/>
              <a:t>Tree Pests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977" y="3913896"/>
            <a:ext cx="4490023" cy="2924175"/>
          </a:xfrm>
          <a:prstGeom prst="rect">
            <a:avLst/>
          </a:prstGeom>
        </p:spPr>
      </p:pic>
    </p:spTree>
    <p:extLst>
      <p:ext uri="{BB962C8B-B14F-4D97-AF65-F5344CB8AC3E}">
        <p14:creationId xmlns:p14="http://schemas.microsoft.com/office/powerpoint/2010/main" val="3578883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85800"/>
            <a:ext cx="7772400" cy="990600"/>
          </a:xfrm>
        </p:spPr>
        <p:txBody>
          <a:bodyPr/>
          <a:lstStyle/>
          <a:p>
            <a:pPr eaLnBrk="1" hangingPunct="1"/>
            <a:r>
              <a:rPr lang="en-US" altLang="en-US" dirty="0" smtClean="0"/>
              <a:t>Importance of Proper Pruning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828800"/>
            <a:ext cx="4045527" cy="462808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Pruned planti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3513138" cy="6719888"/>
          </a:xfrm>
          <a:noFill/>
        </p:spPr>
      </p:pic>
      <p:sp>
        <p:nvSpPr>
          <p:cNvPr id="3075" name="Rectangle 2"/>
          <p:cNvSpPr>
            <a:spLocks noGrp="1" noChangeArrowheads="1"/>
          </p:cNvSpPr>
          <p:nvPr>
            <p:ph type="title"/>
          </p:nvPr>
        </p:nvSpPr>
        <p:spPr>
          <a:xfrm>
            <a:off x="3886200" y="533400"/>
            <a:ext cx="4572000" cy="1143000"/>
          </a:xfrm>
        </p:spPr>
        <p:txBody>
          <a:bodyPr/>
          <a:lstStyle/>
          <a:p>
            <a:pPr eaLnBrk="1" hangingPunct="1"/>
            <a:r>
              <a:rPr lang="en-US" altLang="en-US" dirty="0" smtClean="0"/>
              <a:t>Pruned When Young At Planting</a:t>
            </a:r>
          </a:p>
        </p:txBody>
      </p:sp>
      <p:sp>
        <p:nvSpPr>
          <p:cNvPr id="3076" name="Rectangle 4"/>
          <p:cNvSpPr>
            <a:spLocks noGrp="1" noChangeArrowheads="1"/>
          </p:cNvSpPr>
          <p:nvPr>
            <p:ph type="body" sz="half" idx="2"/>
          </p:nvPr>
        </p:nvSpPr>
        <p:spPr>
          <a:xfrm>
            <a:off x="3733800" y="2514600"/>
            <a:ext cx="5029200" cy="3581400"/>
          </a:xfrm>
        </p:spPr>
        <p:txBody>
          <a:bodyPr/>
          <a:lstStyle/>
          <a:p>
            <a:pPr eaLnBrk="1" hangingPunct="1">
              <a:lnSpc>
                <a:spcPct val="90000"/>
              </a:lnSpc>
              <a:spcAft>
                <a:spcPts val="1800"/>
              </a:spcAft>
            </a:pPr>
            <a:r>
              <a:rPr lang="en-US" altLang="en-US" sz="4000" dirty="0" smtClean="0"/>
              <a:t>Pruned broken branches</a:t>
            </a:r>
          </a:p>
          <a:p>
            <a:pPr eaLnBrk="1" hangingPunct="1">
              <a:lnSpc>
                <a:spcPct val="90000"/>
              </a:lnSpc>
              <a:spcAft>
                <a:spcPts val="1800"/>
              </a:spcAft>
            </a:pPr>
            <a:r>
              <a:rPr lang="en-US" altLang="en-US" sz="4000" dirty="0" smtClean="0"/>
              <a:t>Removed branch competing with the leader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B at planti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12740"/>
          <a:stretch>
            <a:fillRect/>
          </a:stretch>
        </p:blipFill>
        <p:spPr>
          <a:xfrm>
            <a:off x="0" y="0"/>
            <a:ext cx="4278313" cy="6578600"/>
          </a:xfrm>
          <a:noFill/>
        </p:spPr>
      </p:pic>
      <p:sp>
        <p:nvSpPr>
          <p:cNvPr id="4099" name="Rectangle 2"/>
          <p:cNvSpPr>
            <a:spLocks noGrp="1" noChangeArrowheads="1"/>
          </p:cNvSpPr>
          <p:nvPr>
            <p:ph type="title"/>
          </p:nvPr>
        </p:nvSpPr>
        <p:spPr>
          <a:xfrm>
            <a:off x="3505200" y="533400"/>
            <a:ext cx="5638800" cy="1143000"/>
          </a:xfrm>
        </p:spPr>
        <p:txBody>
          <a:bodyPr/>
          <a:lstStyle/>
          <a:p>
            <a:pPr eaLnBrk="1" hangingPunct="1"/>
            <a:r>
              <a:rPr lang="en-US" altLang="en-US" dirty="0" smtClean="0"/>
              <a:t>Not Pruned When Young At Planting</a:t>
            </a:r>
          </a:p>
        </p:txBody>
      </p:sp>
      <p:sp>
        <p:nvSpPr>
          <p:cNvPr id="4100" name="Rectangle 4"/>
          <p:cNvSpPr>
            <a:spLocks noGrp="1" noChangeArrowheads="1"/>
          </p:cNvSpPr>
          <p:nvPr>
            <p:ph type="body" sz="half" idx="2"/>
          </p:nvPr>
        </p:nvSpPr>
        <p:spPr>
          <a:xfrm>
            <a:off x="4191000" y="2438400"/>
            <a:ext cx="4648200" cy="3581400"/>
          </a:xfrm>
        </p:spPr>
        <p:txBody>
          <a:bodyPr/>
          <a:lstStyle/>
          <a:p>
            <a:pPr eaLnBrk="1" hangingPunct="1">
              <a:buFontTx/>
              <a:buNone/>
              <a:defRPr/>
            </a:pPr>
            <a:endParaRPr lang="en-US" sz="1200" dirty="0" smtClean="0"/>
          </a:p>
          <a:p>
            <a:pPr indent="-3175" eaLnBrk="1" hangingPunct="1">
              <a:buFontTx/>
              <a:buNone/>
              <a:defRPr/>
            </a:pPr>
            <a:r>
              <a:rPr lang="en-US" sz="4000" dirty="0" smtClean="0"/>
              <a:t>Did not prune broken branches or branches competing with the leader.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body" sz="half" idx="2"/>
          </p:nvPr>
        </p:nvSpPr>
        <p:spPr>
          <a:xfrm>
            <a:off x="3581400" y="1905000"/>
            <a:ext cx="5562600" cy="4648200"/>
          </a:xfrm>
        </p:spPr>
        <p:txBody>
          <a:bodyPr/>
          <a:lstStyle/>
          <a:p>
            <a:pPr eaLnBrk="1" hangingPunct="1">
              <a:spcAft>
                <a:spcPts val="1800"/>
              </a:spcAft>
            </a:pPr>
            <a:r>
              <a:rPr lang="en-US" altLang="en-US" dirty="0" smtClean="0"/>
              <a:t>Cut off suckers and sprouts in crown</a:t>
            </a:r>
          </a:p>
          <a:p>
            <a:pPr eaLnBrk="1" hangingPunct="1">
              <a:spcAft>
                <a:spcPts val="1800"/>
              </a:spcAft>
            </a:pPr>
            <a:r>
              <a:rPr lang="en-US" altLang="en-US" dirty="0" smtClean="0"/>
              <a:t>Other excessive branches are thinned to reduce competition for light, water and nutrients</a:t>
            </a:r>
          </a:p>
          <a:p>
            <a:pPr eaLnBrk="1" hangingPunct="1">
              <a:spcAft>
                <a:spcPts val="1800"/>
              </a:spcAft>
            </a:pPr>
            <a:r>
              <a:rPr lang="en-US" altLang="en-US" dirty="0" smtClean="0"/>
              <a:t>Co-dominant leader is removed</a:t>
            </a:r>
          </a:p>
        </p:txBody>
      </p:sp>
      <p:pic>
        <p:nvPicPr>
          <p:cNvPr id="5123" name="Picture 6" descr="Pruned 3-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3455988" cy="6858000"/>
          </a:xfrm>
          <a:noFill/>
        </p:spPr>
      </p:pic>
      <p:sp>
        <p:nvSpPr>
          <p:cNvPr id="5124" name="Rectangle 2"/>
          <p:cNvSpPr>
            <a:spLocks noGrp="1" noChangeArrowheads="1"/>
          </p:cNvSpPr>
          <p:nvPr>
            <p:ph type="title"/>
          </p:nvPr>
        </p:nvSpPr>
        <p:spPr>
          <a:xfrm>
            <a:off x="3810000" y="457200"/>
            <a:ext cx="5029200" cy="1143000"/>
          </a:xfrm>
        </p:spPr>
        <p:txBody>
          <a:bodyPr/>
          <a:lstStyle/>
          <a:p>
            <a:pPr eaLnBrk="1" hangingPunct="1"/>
            <a:r>
              <a:rPr lang="en-US" altLang="en-US" dirty="0" smtClean="0"/>
              <a:t>Pruned When Young</a:t>
            </a:r>
            <a:br>
              <a:rPr lang="en-US" altLang="en-US" dirty="0" smtClean="0"/>
            </a:br>
            <a:r>
              <a:rPr lang="en-US" altLang="en-US" dirty="0" smtClean="0"/>
              <a:t>After 3-4 Years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B 3-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4195763" cy="6858000"/>
          </a:xfrm>
          <a:noFill/>
        </p:spPr>
      </p:pic>
      <p:sp>
        <p:nvSpPr>
          <p:cNvPr id="6147" name="Rectangle 2"/>
          <p:cNvSpPr>
            <a:spLocks noGrp="1" noChangeArrowheads="1"/>
          </p:cNvSpPr>
          <p:nvPr>
            <p:ph type="title"/>
          </p:nvPr>
        </p:nvSpPr>
        <p:spPr>
          <a:xfrm>
            <a:off x="2819400" y="228600"/>
            <a:ext cx="6324600" cy="1143000"/>
          </a:xfrm>
        </p:spPr>
        <p:txBody>
          <a:bodyPr/>
          <a:lstStyle/>
          <a:p>
            <a:pPr eaLnBrk="1" hangingPunct="1"/>
            <a:r>
              <a:rPr lang="en-US" altLang="en-US" dirty="0" smtClean="0"/>
              <a:t>Not Pruned When Young</a:t>
            </a:r>
            <a:br>
              <a:rPr lang="en-US" altLang="en-US" dirty="0" smtClean="0"/>
            </a:br>
            <a:r>
              <a:rPr lang="en-US" altLang="en-US" dirty="0" smtClean="0"/>
              <a:t>After 3-4 Years</a:t>
            </a:r>
          </a:p>
        </p:txBody>
      </p:sp>
      <p:sp>
        <p:nvSpPr>
          <p:cNvPr id="6148" name="Rectangle 4"/>
          <p:cNvSpPr>
            <a:spLocks noGrp="1" noChangeArrowheads="1"/>
          </p:cNvSpPr>
          <p:nvPr>
            <p:ph type="body" sz="half" idx="2"/>
          </p:nvPr>
        </p:nvSpPr>
        <p:spPr>
          <a:xfrm>
            <a:off x="4038600" y="1828800"/>
            <a:ext cx="5105400" cy="4114800"/>
          </a:xfrm>
        </p:spPr>
        <p:txBody>
          <a:bodyPr/>
          <a:lstStyle/>
          <a:p>
            <a:pPr eaLnBrk="1" hangingPunct="1"/>
            <a:r>
              <a:rPr lang="en-US" altLang="en-US" sz="3000" dirty="0" smtClean="0"/>
              <a:t>Sprouts and suckers start to appear.</a:t>
            </a:r>
          </a:p>
          <a:p>
            <a:pPr eaLnBrk="1" hangingPunct="1"/>
            <a:r>
              <a:rPr lang="en-US" altLang="en-US" sz="3000" dirty="0" smtClean="0"/>
              <a:t>Root suckers zap strength from the tree.</a:t>
            </a:r>
          </a:p>
          <a:p>
            <a:pPr eaLnBrk="1" hangingPunct="1"/>
            <a:r>
              <a:rPr lang="en-US" altLang="en-US" sz="3000" dirty="0" smtClean="0"/>
              <a:t>Sprouts are disproportionally vigorous and weakly attached.</a:t>
            </a:r>
          </a:p>
          <a:p>
            <a:pPr eaLnBrk="1" hangingPunct="1"/>
            <a:r>
              <a:rPr lang="en-US" altLang="en-US" sz="3000" dirty="0" smtClean="0"/>
              <a:t>At broken limb, numerous branches have sprouted.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2" y="647700"/>
            <a:ext cx="7772400" cy="1143000"/>
          </a:xfrm>
        </p:spPr>
        <p:txBody>
          <a:bodyPr/>
          <a:lstStyle/>
          <a:p>
            <a:r>
              <a:rPr lang="en-US" dirty="0" smtClean="0"/>
              <a:t>Marion Tree Board</a:t>
            </a:r>
            <a:endParaRPr lang="en-US" dirty="0"/>
          </a:p>
        </p:txBody>
      </p:sp>
      <p:sp>
        <p:nvSpPr>
          <p:cNvPr id="3" name="Content Placeholder 2"/>
          <p:cNvSpPr>
            <a:spLocks noGrp="1"/>
          </p:cNvSpPr>
          <p:nvPr>
            <p:ph idx="1"/>
          </p:nvPr>
        </p:nvSpPr>
        <p:spPr>
          <a:xfrm>
            <a:off x="10551" y="1981200"/>
            <a:ext cx="7772400" cy="4114800"/>
          </a:xfrm>
        </p:spPr>
        <p:txBody>
          <a:bodyPr/>
          <a:lstStyle/>
          <a:p>
            <a:r>
              <a:rPr lang="en-US" dirty="0" smtClean="0"/>
              <a:t>6 member advisory board appointed by the City Council</a:t>
            </a:r>
          </a:p>
          <a:p>
            <a:r>
              <a:rPr lang="en-US" dirty="0" smtClean="0"/>
              <a:t>Current Tree Board Members are:</a:t>
            </a:r>
          </a:p>
          <a:p>
            <a:r>
              <a:rPr lang="en-US" dirty="0" smtClean="0"/>
              <a:t>John Reese, Chairperson, Joan Hensley, Nancy Clark, Phillip Tate, Dr. Beverly Watts and Ann Harkey</a:t>
            </a:r>
          </a:p>
          <a:p>
            <a:r>
              <a:rPr lang="en-US" dirty="0" smtClean="0"/>
              <a:t>Assisted by City staff Debi Sherlin, Heather Cotton, Brant Sikes, City Arborist Lawrence Moore and others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584" y="-19562"/>
            <a:ext cx="2319899" cy="1739924"/>
          </a:xfrm>
          <a:prstGeom prst="rect">
            <a:avLst/>
          </a:prstGeom>
        </p:spPr>
      </p:pic>
    </p:spTree>
    <p:extLst>
      <p:ext uri="{BB962C8B-B14F-4D97-AF65-F5344CB8AC3E}">
        <p14:creationId xmlns:p14="http://schemas.microsoft.com/office/powerpoint/2010/main" val="969403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B 6-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47650"/>
            <a:ext cx="4676775" cy="6610350"/>
          </a:xfrm>
          <a:noFill/>
        </p:spPr>
      </p:pic>
      <p:sp>
        <p:nvSpPr>
          <p:cNvPr id="7171" name="Rectangle 2"/>
          <p:cNvSpPr>
            <a:spLocks noGrp="1" noChangeArrowheads="1"/>
          </p:cNvSpPr>
          <p:nvPr>
            <p:ph type="title"/>
          </p:nvPr>
        </p:nvSpPr>
        <p:spPr>
          <a:xfrm>
            <a:off x="2971800" y="304800"/>
            <a:ext cx="6172200" cy="1143000"/>
          </a:xfrm>
        </p:spPr>
        <p:txBody>
          <a:bodyPr/>
          <a:lstStyle/>
          <a:p>
            <a:pPr eaLnBrk="1" hangingPunct="1"/>
            <a:r>
              <a:rPr lang="en-US" altLang="en-US" dirty="0" smtClean="0"/>
              <a:t>Not Pruned When Young</a:t>
            </a:r>
            <a:br>
              <a:rPr lang="en-US" altLang="en-US" dirty="0" smtClean="0"/>
            </a:br>
            <a:r>
              <a:rPr lang="en-US" altLang="en-US" dirty="0" smtClean="0"/>
              <a:t>After 5-7 Years</a:t>
            </a:r>
          </a:p>
        </p:txBody>
      </p:sp>
      <p:sp>
        <p:nvSpPr>
          <p:cNvPr id="7172" name="Rectangle 4"/>
          <p:cNvSpPr>
            <a:spLocks noGrp="1" noChangeArrowheads="1"/>
          </p:cNvSpPr>
          <p:nvPr>
            <p:ph type="body" sz="half" idx="2"/>
          </p:nvPr>
        </p:nvSpPr>
        <p:spPr>
          <a:xfrm>
            <a:off x="4724400" y="1981200"/>
            <a:ext cx="4114800" cy="4114800"/>
          </a:xfrm>
        </p:spPr>
        <p:txBody>
          <a:bodyPr/>
          <a:lstStyle/>
          <a:p>
            <a:pPr eaLnBrk="1" hangingPunct="1">
              <a:spcAft>
                <a:spcPts val="1400"/>
              </a:spcAft>
            </a:pPr>
            <a:r>
              <a:rPr lang="en-US" altLang="en-US" dirty="0" smtClean="0"/>
              <a:t>Tree is becoming an adult.</a:t>
            </a:r>
          </a:p>
          <a:p>
            <a:pPr eaLnBrk="1" hangingPunct="1">
              <a:spcAft>
                <a:spcPts val="1400"/>
              </a:spcAft>
            </a:pPr>
            <a:r>
              <a:rPr lang="en-US" altLang="en-US" dirty="0" smtClean="0"/>
              <a:t>Results of not making corrections early in life are now quite visible.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body" sz="half" idx="2"/>
          </p:nvPr>
        </p:nvSpPr>
        <p:spPr>
          <a:xfrm>
            <a:off x="3505200" y="1981200"/>
            <a:ext cx="5486400" cy="4114800"/>
          </a:xfrm>
        </p:spPr>
        <p:txBody>
          <a:bodyPr/>
          <a:lstStyle/>
          <a:p>
            <a:pPr eaLnBrk="1" hangingPunct="1"/>
            <a:r>
              <a:rPr lang="en-US" altLang="en-US" dirty="0" smtClean="0"/>
              <a:t>Lower limbs are pruned off to “raise” the bottom of the crown well out of the way of human heads</a:t>
            </a:r>
          </a:p>
          <a:p>
            <a:pPr eaLnBrk="1" hangingPunct="1"/>
            <a:r>
              <a:rPr lang="en-US" altLang="en-US" dirty="0" smtClean="0"/>
              <a:t>Higher up, a few overzealous branches are cut back so not to protrude beyond the graceful outline of the crown</a:t>
            </a:r>
          </a:p>
        </p:txBody>
      </p:sp>
      <p:pic>
        <p:nvPicPr>
          <p:cNvPr id="8195" name="Picture 6" descr="Pruned 5-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0"/>
            <a:ext cx="3376613" cy="6848475"/>
          </a:xfrm>
          <a:noFill/>
        </p:spPr>
      </p:pic>
      <p:sp>
        <p:nvSpPr>
          <p:cNvPr id="8196" name="Rectangle 2"/>
          <p:cNvSpPr>
            <a:spLocks noGrp="1" noChangeArrowheads="1"/>
          </p:cNvSpPr>
          <p:nvPr>
            <p:ph type="title"/>
          </p:nvPr>
        </p:nvSpPr>
        <p:spPr>
          <a:xfrm>
            <a:off x="3429000" y="381000"/>
            <a:ext cx="5715000" cy="1143000"/>
          </a:xfrm>
        </p:spPr>
        <p:txBody>
          <a:bodyPr/>
          <a:lstStyle/>
          <a:p>
            <a:pPr eaLnBrk="1" hangingPunct="1"/>
            <a:r>
              <a:rPr lang="en-US" altLang="en-US" dirty="0" smtClean="0"/>
              <a:t>Pruned When Young</a:t>
            </a:r>
            <a:br>
              <a:rPr lang="en-US" altLang="en-US" dirty="0" smtClean="0"/>
            </a:br>
            <a:r>
              <a:rPr lang="en-US" altLang="en-US" dirty="0" smtClean="0"/>
              <a:t>After 5-7 Years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Not Pruned When Young</a:t>
            </a:r>
            <a:br>
              <a:rPr lang="en-US" altLang="en-US" dirty="0" smtClean="0"/>
            </a:br>
            <a:r>
              <a:rPr lang="en-US" altLang="en-US" dirty="0" smtClean="0"/>
              <a:t>After 15 Years</a:t>
            </a:r>
          </a:p>
        </p:txBody>
      </p:sp>
      <p:sp>
        <p:nvSpPr>
          <p:cNvPr id="9219" name="Rectangle 4"/>
          <p:cNvSpPr>
            <a:spLocks noGrp="1" noChangeArrowheads="1"/>
          </p:cNvSpPr>
          <p:nvPr>
            <p:ph type="body" sz="half" idx="2"/>
          </p:nvPr>
        </p:nvSpPr>
        <p:spPr/>
        <p:txBody>
          <a:bodyPr/>
          <a:lstStyle/>
          <a:p>
            <a:pPr eaLnBrk="1" hangingPunct="1">
              <a:lnSpc>
                <a:spcPct val="90000"/>
              </a:lnSpc>
            </a:pPr>
            <a:r>
              <a:rPr lang="en-US" altLang="en-US" sz="2400" dirty="0" smtClean="0"/>
              <a:t>Tree is not only unattractive, but dangerous when wind is blowing</a:t>
            </a:r>
          </a:p>
          <a:p>
            <a:pPr eaLnBrk="1" hangingPunct="1">
              <a:lnSpc>
                <a:spcPct val="90000"/>
              </a:lnSpc>
            </a:pPr>
            <a:r>
              <a:rPr lang="en-US" altLang="en-US" sz="2400" dirty="0" smtClean="0"/>
              <a:t>Lopsided and dense, in full leaf, catches wind like a sail</a:t>
            </a:r>
          </a:p>
          <a:p>
            <a:pPr eaLnBrk="1" hangingPunct="1">
              <a:lnSpc>
                <a:spcPct val="90000"/>
              </a:lnSpc>
            </a:pPr>
            <a:r>
              <a:rPr lang="en-US" altLang="en-US" sz="2400" dirty="0" smtClean="0"/>
              <a:t>Narrow branch angles and multiple leaders have resulted  in a weak top</a:t>
            </a:r>
          </a:p>
          <a:p>
            <a:pPr eaLnBrk="1" hangingPunct="1">
              <a:lnSpc>
                <a:spcPct val="90000"/>
              </a:lnSpc>
            </a:pPr>
            <a:r>
              <a:rPr lang="en-US" altLang="en-US" sz="2400" dirty="0" smtClean="0"/>
              <a:t>Tree is an accident waiting to happen </a:t>
            </a:r>
          </a:p>
        </p:txBody>
      </p:sp>
      <p:pic>
        <p:nvPicPr>
          <p:cNvPr id="9220" name="Picture 6" descr="B matur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44600" y="1981200"/>
            <a:ext cx="2690813" cy="41148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733800" y="304800"/>
            <a:ext cx="5410200" cy="1143000"/>
          </a:xfrm>
        </p:spPr>
        <p:txBody>
          <a:bodyPr/>
          <a:lstStyle/>
          <a:p>
            <a:pPr eaLnBrk="1" hangingPunct="1"/>
            <a:r>
              <a:rPr lang="en-US" altLang="en-US" dirty="0" smtClean="0"/>
              <a:t>Pruned When Young</a:t>
            </a:r>
            <a:br>
              <a:rPr lang="en-US" altLang="en-US" dirty="0" smtClean="0"/>
            </a:br>
            <a:r>
              <a:rPr lang="en-US" altLang="en-US" dirty="0" smtClean="0"/>
              <a:t>After 15 Years</a:t>
            </a:r>
          </a:p>
        </p:txBody>
      </p:sp>
      <p:sp>
        <p:nvSpPr>
          <p:cNvPr id="10243" name="Rectangle 4"/>
          <p:cNvSpPr>
            <a:spLocks noGrp="1" noChangeArrowheads="1"/>
          </p:cNvSpPr>
          <p:nvPr>
            <p:ph type="body" sz="half" idx="2"/>
          </p:nvPr>
        </p:nvSpPr>
        <p:spPr>
          <a:xfrm>
            <a:off x="4191000" y="1752600"/>
            <a:ext cx="4572000" cy="5105400"/>
          </a:xfrm>
        </p:spPr>
        <p:txBody>
          <a:bodyPr/>
          <a:lstStyle/>
          <a:p>
            <a:pPr eaLnBrk="1" hangingPunct="1"/>
            <a:r>
              <a:rPr lang="en-US" altLang="en-US" sz="2800" dirty="0" smtClean="0"/>
              <a:t>Proper pruning has given strength to the branches and allows the wind to pass harmlessly trough the thinned crown.</a:t>
            </a:r>
          </a:p>
          <a:p>
            <a:pPr eaLnBrk="1" hangingPunct="1"/>
            <a:r>
              <a:rPr lang="en-US" altLang="en-US" sz="2800" dirty="0" smtClean="0"/>
              <a:t>Each spring, the tree gets scrutinized and dead or damaged limbs are cut off using proper pruning methods.</a:t>
            </a:r>
          </a:p>
        </p:txBody>
      </p:sp>
      <p:pic>
        <p:nvPicPr>
          <p:cNvPr id="10244" name="Picture 6" descr="Pruned 1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23825"/>
            <a:ext cx="3733800" cy="6734175"/>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body" sz="half" idx="2"/>
          </p:nvPr>
        </p:nvSpPr>
        <p:spPr>
          <a:xfrm>
            <a:off x="3886200" y="1676400"/>
            <a:ext cx="4953000" cy="4953000"/>
          </a:xfrm>
        </p:spPr>
        <p:txBody>
          <a:bodyPr/>
          <a:lstStyle/>
          <a:p>
            <a:pPr eaLnBrk="1" hangingPunct="1"/>
            <a:r>
              <a:rPr lang="en-US" altLang="en-US" sz="3000" dirty="0" smtClean="0">
                <a:cs typeface="Tahoma" panose="020B0604030504040204" pitchFamily="34" charset="0"/>
              </a:rPr>
              <a:t>Narrow angles signal future weakness.</a:t>
            </a:r>
          </a:p>
          <a:p>
            <a:pPr eaLnBrk="1" hangingPunct="1"/>
            <a:r>
              <a:rPr lang="en-US" altLang="en-US" sz="3000" dirty="0" smtClean="0">
                <a:cs typeface="Tahoma" panose="020B0604030504040204" pitchFamily="34" charset="0"/>
              </a:rPr>
              <a:t>The reason is neither has sufficient space to add the wood needed for strength.</a:t>
            </a:r>
          </a:p>
          <a:p>
            <a:pPr eaLnBrk="1" hangingPunct="1"/>
            <a:r>
              <a:rPr lang="en-US" altLang="en-US" sz="3000" dirty="0" smtClean="0">
                <a:cs typeface="Tahoma" panose="020B0604030504040204" pitchFamily="34" charset="0"/>
              </a:rPr>
              <a:t>Remove one of the branches.</a:t>
            </a:r>
          </a:p>
          <a:p>
            <a:pPr eaLnBrk="1" hangingPunct="1"/>
            <a:r>
              <a:rPr lang="en-US" altLang="en-US" sz="3000" dirty="0" smtClean="0">
                <a:cs typeface="Tahoma" panose="020B0604030504040204" pitchFamily="34" charset="0"/>
              </a:rPr>
              <a:t>Ideal angle is 10 or 2 o’clock.</a:t>
            </a:r>
          </a:p>
        </p:txBody>
      </p:sp>
      <p:pic>
        <p:nvPicPr>
          <p:cNvPr id="11267" name="Picture 6" descr="Angle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80963"/>
            <a:ext cx="3040063" cy="6319837"/>
          </a:xfrm>
          <a:noFill/>
        </p:spPr>
      </p:pic>
      <p:sp>
        <p:nvSpPr>
          <p:cNvPr id="11268" name="Rectangle 2"/>
          <p:cNvSpPr>
            <a:spLocks noGrp="1" noChangeArrowheads="1"/>
          </p:cNvSpPr>
          <p:nvPr>
            <p:ph type="title"/>
          </p:nvPr>
        </p:nvSpPr>
        <p:spPr>
          <a:xfrm>
            <a:off x="3124200" y="304800"/>
            <a:ext cx="6019800" cy="1143000"/>
          </a:xfrm>
        </p:spPr>
        <p:txBody>
          <a:bodyPr/>
          <a:lstStyle/>
          <a:p>
            <a:pPr eaLnBrk="1" hangingPunct="1"/>
            <a:r>
              <a:rPr lang="en-US" altLang="en-US" dirty="0" smtClean="0">
                <a:cs typeface="Tahoma" panose="020B0604030504040204" pitchFamily="34" charset="0"/>
              </a:rPr>
              <a:t>Pruning For Strength</a:t>
            </a:r>
            <a:br>
              <a:rPr lang="en-US" altLang="en-US" dirty="0" smtClean="0">
                <a:cs typeface="Tahoma" panose="020B0604030504040204" pitchFamily="34" charset="0"/>
              </a:rPr>
            </a:br>
            <a:r>
              <a:rPr lang="en-US" altLang="en-US" dirty="0" smtClean="0">
                <a:cs typeface="Tahoma" panose="020B0604030504040204" pitchFamily="34" charset="0"/>
              </a:rPr>
              <a:t>Branch Angles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cs typeface="Tahoma" panose="020B0604030504040204" pitchFamily="34" charset="0"/>
              </a:rPr>
              <a:t>Pruning For Strength</a:t>
            </a:r>
            <a:br>
              <a:rPr lang="en-US" altLang="en-US" dirty="0" smtClean="0">
                <a:cs typeface="Tahoma" panose="020B0604030504040204" pitchFamily="34" charset="0"/>
              </a:rPr>
            </a:br>
            <a:r>
              <a:rPr lang="en-US" altLang="en-US" dirty="0" smtClean="0">
                <a:cs typeface="Tahoma" panose="020B0604030504040204" pitchFamily="34" charset="0"/>
              </a:rPr>
              <a:t>Branch Size</a:t>
            </a:r>
          </a:p>
        </p:txBody>
      </p:sp>
      <p:sp>
        <p:nvSpPr>
          <p:cNvPr id="12291" name="Rectangle 3"/>
          <p:cNvSpPr>
            <a:spLocks noGrp="1" noChangeArrowheads="1"/>
          </p:cNvSpPr>
          <p:nvPr>
            <p:ph type="body" idx="1"/>
          </p:nvPr>
        </p:nvSpPr>
        <p:spPr>
          <a:xfrm>
            <a:off x="685800" y="2209800"/>
            <a:ext cx="7772400" cy="4114800"/>
          </a:xfrm>
        </p:spPr>
        <p:txBody>
          <a:bodyPr/>
          <a:lstStyle/>
          <a:p>
            <a:pPr eaLnBrk="1" hangingPunct="1"/>
            <a:r>
              <a:rPr lang="en-US" altLang="en-US" sz="3600" dirty="0" smtClean="0">
                <a:cs typeface="Tahoma" panose="020B0604030504040204" pitchFamily="34" charset="0"/>
              </a:rPr>
              <a:t>Lateral branches should be no more than ½ to ¾ of the diameter of the trunk.</a:t>
            </a:r>
          </a:p>
          <a:p>
            <a:pPr eaLnBrk="1" hangingPunct="1"/>
            <a:r>
              <a:rPr lang="en-US" altLang="en-US" sz="3600" dirty="0" smtClean="0">
                <a:cs typeface="Tahoma" panose="020B0604030504040204" pitchFamily="34" charset="0"/>
              </a:rPr>
              <a:t>As the trunk grows, it will strengthen the joint by adding wood around the branch.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body" sz="half" idx="2"/>
          </p:nvPr>
        </p:nvSpPr>
        <p:spPr>
          <a:xfrm>
            <a:off x="3810000" y="1981200"/>
            <a:ext cx="5334000" cy="4114800"/>
          </a:xfrm>
        </p:spPr>
        <p:txBody>
          <a:bodyPr/>
          <a:lstStyle/>
          <a:p>
            <a:pPr eaLnBrk="1" hangingPunct="1">
              <a:lnSpc>
                <a:spcPct val="90000"/>
              </a:lnSpc>
            </a:pPr>
            <a:r>
              <a:rPr lang="en-US" altLang="en-US" sz="3000" dirty="0" smtClean="0">
                <a:cs typeface="Tahoma" panose="020B0604030504040204" pitchFamily="34" charset="0"/>
              </a:rPr>
              <a:t>These “parasite” sprouts can occur at the base or inside the crown.</a:t>
            </a:r>
          </a:p>
          <a:p>
            <a:pPr eaLnBrk="1" hangingPunct="1">
              <a:lnSpc>
                <a:spcPct val="90000"/>
              </a:lnSpc>
            </a:pPr>
            <a:r>
              <a:rPr lang="en-US" altLang="en-US" sz="3000" dirty="0" smtClean="0">
                <a:cs typeface="Tahoma" panose="020B0604030504040204" pitchFamily="34" charset="0"/>
              </a:rPr>
              <a:t>They grow rapidly, are weakly attached and are upright.</a:t>
            </a:r>
          </a:p>
          <a:p>
            <a:pPr eaLnBrk="1" hangingPunct="1">
              <a:lnSpc>
                <a:spcPct val="90000"/>
              </a:lnSpc>
            </a:pPr>
            <a:r>
              <a:rPr lang="en-US" altLang="en-US" sz="3000" dirty="0" smtClean="0">
                <a:cs typeface="Tahoma" panose="020B0604030504040204" pitchFamily="34" charset="0"/>
              </a:rPr>
              <a:t>They use more energy then they return to the tree. </a:t>
            </a:r>
          </a:p>
          <a:p>
            <a:pPr eaLnBrk="1" hangingPunct="1">
              <a:lnSpc>
                <a:spcPct val="90000"/>
              </a:lnSpc>
            </a:pPr>
            <a:r>
              <a:rPr lang="en-US" altLang="en-US" sz="3000" dirty="0" smtClean="0">
                <a:cs typeface="Tahoma" panose="020B0604030504040204" pitchFamily="34" charset="0"/>
              </a:rPr>
              <a:t>Remove them as soon as possible.</a:t>
            </a:r>
          </a:p>
        </p:txBody>
      </p:sp>
      <p:pic>
        <p:nvPicPr>
          <p:cNvPr id="13315" name="Picture 6" descr="Watersprout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3944938" cy="6858000"/>
          </a:xfrm>
          <a:noFill/>
        </p:spPr>
      </p:pic>
      <p:sp>
        <p:nvSpPr>
          <p:cNvPr id="13316" name="Rectangle 2"/>
          <p:cNvSpPr>
            <a:spLocks noGrp="1" noChangeArrowheads="1"/>
          </p:cNvSpPr>
          <p:nvPr>
            <p:ph type="title"/>
          </p:nvPr>
        </p:nvSpPr>
        <p:spPr>
          <a:xfrm>
            <a:off x="3429000" y="457200"/>
            <a:ext cx="5715000" cy="1143000"/>
          </a:xfrm>
        </p:spPr>
        <p:txBody>
          <a:bodyPr/>
          <a:lstStyle/>
          <a:p>
            <a:pPr eaLnBrk="1" hangingPunct="1"/>
            <a:r>
              <a:rPr lang="en-US" altLang="en-US" dirty="0" smtClean="0">
                <a:cs typeface="Tahoma" panose="020B0604030504040204" pitchFamily="34" charset="0"/>
              </a:rPr>
              <a:t>Pruning For Strength</a:t>
            </a:r>
            <a:br>
              <a:rPr lang="en-US" altLang="en-US" dirty="0" smtClean="0">
                <a:cs typeface="Tahoma" panose="020B0604030504040204" pitchFamily="34" charset="0"/>
              </a:rPr>
            </a:br>
            <a:r>
              <a:rPr lang="en-US" altLang="en-US" sz="2800" dirty="0" smtClean="0">
                <a:cs typeface="Tahoma" panose="020B0604030504040204" pitchFamily="34" charset="0"/>
              </a:rPr>
              <a:t>Watersprouts and Suckers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81400" y="228600"/>
            <a:ext cx="5562600" cy="1143000"/>
          </a:xfrm>
        </p:spPr>
        <p:txBody>
          <a:bodyPr/>
          <a:lstStyle/>
          <a:p>
            <a:pPr eaLnBrk="1" hangingPunct="1"/>
            <a:r>
              <a:rPr lang="en-US" altLang="en-US" sz="4000" dirty="0" smtClean="0">
                <a:cs typeface="Tahoma" panose="020B0604030504040204" pitchFamily="34" charset="0"/>
              </a:rPr>
              <a:t>Pruning For Strength</a:t>
            </a:r>
            <a:br>
              <a:rPr lang="en-US" altLang="en-US" sz="4000" dirty="0" smtClean="0">
                <a:cs typeface="Tahoma" panose="020B0604030504040204" pitchFamily="34" charset="0"/>
              </a:rPr>
            </a:br>
            <a:r>
              <a:rPr lang="en-US" altLang="en-US" sz="4000" dirty="0" smtClean="0">
                <a:cs typeface="Tahoma" panose="020B0604030504040204" pitchFamily="34" charset="0"/>
              </a:rPr>
              <a:t>Rubbing Branches</a:t>
            </a:r>
          </a:p>
        </p:txBody>
      </p:sp>
      <p:pic>
        <p:nvPicPr>
          <p:cNvPr id="14339" name="Picture 6" descr="Rubbing branche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828800"/>
            <a:ext cx="4827588" cy="3962400"/>
          </a:xfrm>
          <a:noFill/>
        </p:spPr>
      </p:pic>
      <p:sp>
        <p:nvSpPr>
          <p:cNvPr id="14340" name="Rectangle 4"/>
          <p:cNvSpPr>
            <a:spLocks noGrp="1" noChangeArrowheads="1"/>
          </p:cNvSpPr>
          <p:nvPr>
            <p:ph type="body" sz="half" idx="2"/>
          </p:nvPr>
        </p:nvSpPr>
        <p:spPr>
          <a:xfrm>
            <a:off x="4648200" y="2209800"/>
            <a:ext cx="4495800" cy="4114800"/>
          </a:xfrm>
        </p:spPr>
        <p:txBody>
          <a:bodyPr/>
          <a:lstStyle/>
          <a:p>
            <a:pPr eaLnBrk="1" hangingPunct="1">
              <a:spcAft>
                <a:spcPts val="1400"/>
              </a:spcAft>
            </a:pPr>
            <a:r>
              <a:rPr lang="en-US" altLang="en-US" sz="3000" dirty="0" smtClean="0">
                <a:cs typeface="Tahoma" panose="020B0604030504040204" pitchFamily="34" charset="0"/>
              </a:rPr>
              <a:t>Branches that rub result in wounds, decay and notches.</a:t>
            </a:r>
          </a:p>
          <a:p>
            <a:pPr eaLnBrk="1" hangingPunct="1">
              <a:spcAft>
                <a:spcPts val="1400"/>
              </a:spcAft>
            </a:pPr>
            <a:r>
              <a:rPr lang="en-US" altLang="en-US" sz="3000" dirty="0" smtClean="0">
                <a:cs typeface="Tahoma" panose="020B0604030504040204" pitchFamily="34" charset="0"/>
              </a:rPr>
              <a:t>Remove one of the offending branches.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62400" y="152400"/>
            <a:ext cx="5181600" cy="1143000"/>
          </a:xfrm>
        </p:spPr>
        <p:txBody>
          <a:bodyPr/>
          <a:lstStyle/>
          <a:p>
            <a:pPr eaLnBrk="1" hangingPunct="1"/>
            <a:r>
              <a:rPr lang="en-US" altLang="en-US" sz="4000" dirty="0" smtClean="0">
                <a:cs typeface="Tahoma" panose="020B0604030504040204" pitchFamily="34" charset="0"/>
              </a:rPr>
              <a:t>Pruning For Strength</a:t>
            </a:r>
            <a:br>
              <a:rPr lang="en-US" altLang="en-US" sz="4000" dirty="0" smtClean="0">
                <a:cs typeface="Tahoma" panose="020B0604030504040204" pitchFamily="34" charset="0"/>
              </a:rPr>
            </a:br>
            <a:r>
              <a:rPr lang="en-US" altLang="en-US" sz="4000" dirty="0" smtClean="0">
                <a:cs typeface="Tahoma" panose="020B0604030504040204" pitchFamily="34" charset="0"/>
              </a:rPr>
              <a:t>Center of Gravity</a:t>
            </a:r>
          </a:p>
        </p:txBody>
      </p:sp>
      <p:pic>
        <p:nvPicPr>
          <p:cNvPr id="15363" name="Picture 5" descr="Center of gra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4180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Grp="1" noChangeArrowheads="1"/>
          </p:cNvSpPr>
          <p:nvPr>
            <p:ph type="body" sz="half" idx="2"/>
          </p:nvPr>
        </p:nvSpPr>
        <p:spPr>
          <a:xfrm>
            <a:off x="3962400" y="1905000"/>
            <a:ext cx="4800600" cy="4114800"/>
          </a:xfrm>
          <a:solidFill>
            <a:schemeClr val="bg1"/>
          </a:solidFill>
        </p:spPr>
        <p:txBody>
          <a:bodyPr/>
          <a:lstStyle/>
          <a:p>
            <a:pPr eaLnBrk="1" hangingPunct="1"/>
            <a:r>
              <a:rPr lang="en-US" altLang="en-US" sz="3000" dirty="0" smtClean="0">
                <a:cs typeface="Tahoma" panose="020B0604030504040204" pitchFamily="34" charset="0"/>
              </a:rPr>
              <a:t>Young trees deformed by wind may be corrected by pruning</a:t>
            </a:r>
          </a:p>
          <a:p>
            <a:pPr eaLnBrk="1" hangingPunct="1"/>
            <a:r>
              <a:rPr lang="en-US" altLang="en-US" sz="3000" dirty="0" smtClean="0">
                <a:cs typeface="Tahoma" panose="020B0604030504040204" pitchFamily="34" charset="0"/>
              </a:rPr>
              <a:t>Move the tree’s center of gravity to a point more central over the trunk by cutting back the leader and laterals on the downwind side</a:t>
            </a:r>
            <a:r>
              <a:rPr lang="en-US" altLang="en-US" sz="2800"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body" sz="half" idx="2"/>
          </p:nvPr>
        </p:nvSpPr>
        <p:spPr>
          <a:xfrm>
            <a:off x="4191000" y="1752600"/>
            <a:ext cx="4800600" cy="4343400"/>
          </a:xfrm>
        </p:spPr>
        <p:txBody>
          <a:bodyPr/>
          <a:lstStyle/>
          <a:p>
            <a:pPr eaLnBrk="1" hangingPunct="1">
              <a:lnSpc>
                <a:spcPct val="90000"/>
              </a:lnSpc>
            </a:pPr>
            <a:r>
              <a:rPr lang="en-US" altLang="en-US" sz="3000" dirty="0" smtClean="0">
                <a:cs typeface="Tahoma" panose="020B0604030504040204" pitchFamily="34" charset="0"/>
              </a:rPr>
              <a:t>Lower branches can protect young bark from injury from the sun and add taper and strength to the trunk.</a:t>
            </a:r>
          </a:p>
          <a:p>
            <a:pPr eaLnBrk="1" hangingPunct="1">
              <a:lnSpc>
                <a:spcPct val="90000"/>
              </a:lnSpc>
            </a:pPr>
            <a:r>
              <a:rPr lang="en-US" altLang="en-US" sz="3000" dirty="0" smtClean="0">
                <a:cs typeface="Tahoma" panose="020B0604030504040204" pitchFamily="34" charset="0"/>
              </a:rPr>
              <a:t>May be left 3-4 years.</a:t>
            </a:r>
          </a:p>
          <a:p>
            <a:pPr eaLnBrk="1" hangingPunct="1">
              <a:lnSpc>
                <a:spcPct val="90000"/>
              </a:lnSpc>
            </a:pPr>
            <a:r>
              <a:rPr lang="en-US" altLang="en-US" sz="3000" dirty="0" smtClean="0">
                <a:cs typeface="Tahoma" panose="020B0604030504040204" pitchFamily="34" charset="0"/>
              </a:rPr>
              <a:t>Remove over next 2-3 years.</a:t>
            </a:r>
          </a:p>
          <a:p>
            <a:pPr eaLnBrk="1" hangingPunct="1">
              <a:lnSpc>
                <a:spcPct val="90000"/>
              </a:lnSpc>
            </a:pPr>
            <a:r>
              <a:rPr lang="en-US" altLang="en-US" sz="3000" dirty="0" smtClean="0">
                <a:cs typeface="Tahoma" panose="020B0604030504040204" pitchFamily="34" charset="0"/>
              </a:rPr>
              <a:t>Beginning with the larger temporary limbs.</a:t>
            </a:r>
          </a:p>
        </p:txBody>
      </p:sp>
      <p:pic>
        <p:nvPicPr>
          <p:cNvPr id="16387" name="Picture 6" descr="Temporary branche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7000" y="152400"/>
            <a:ext cx="3906838" cy="6705600"/>
          </a:xfrm>
          <a:noFill/>
        </p:spPr>
      </p:pic>
      <p:sp>
        <p:nvSpPr>
          <p:cNvPr id="16388" name="Rectangle 2"/>
          <p:cNvSpPr>
            <a:spLocks noGrp="1" noChangeArrowheads="1"/>
          </p:cNvSpPr>
          <p:nvPr>
            <p:ph type="title"/>
          </p:nvPr>
        </p:nvSpPr>
        <p:spPr>
          <a:xfrm>
            <a:off x="3733800" y="228600"/>
            <a:ext cx="5181600" cy="1143000"/>
          </a:xfrm>
        </p:spPr>
        <p:txBody>
          <a:bodyPr/>
          <a:lstStyle/>
          <a:p>
            <a:pPr eaLnBrk="1" hangingPunct="1"/>
            <a:r>
              <a:rPr lang="en-US" altLang="en-US" sz="4000" dirty="0" smtClean="0">
                <a:cs typeface="Tahoma" panose="020B0604030504040204" pitchFamily="34" charset="0"/>
              </a:rPr>
              <a:t>Pruning For Strength</a:t>
            </a:r>
            <a:br>
              <a:rPr lang="en-US" altLang="en-US" sz="4000" dirty="0" smtClean="0">
                <a:cs typeface="Tahoma" panose="020B0604030504040204" pitchFamily="34" charset="0"/>
              </a:rPr>
            </a:br>
            <a:r>
              <a:rPr lang="en-US" altLang="en-US" sz="4000" dirty="0" smtClean="0">
                <a:cs typeface="Tahoma" panose="020B0604030504040204" pitchFamily="34" charset="0"/>
              </a:rPr>
              <a:t>Temporary Branches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 y="609600"/>
            <a:ext cx="7315200" cy="1143000"/>
          </a:xfrm>
        </p:spPr>
        <p:txBody>
          <a:bodyPr/>
          <a:lstStyle/>
          <a:p>
            <a:r>
              <a:rPr lang="en-US" dirty="0" smtClean="0"/>
              <a:t>Marion Tree Board</a:t>
            </a:r>
            <a:endParaRPr lang="en-US" dirty="0"/>
          </a:p>
        </p:txBody>
      </p:sp>
      <p:sp>
        <p:nvSpPr>
          <p:cNvPr id="3" name="Content Placeholder 2"/>
          <p:cNvSpPr>
            <a:spLocks noGrp="1"/>
          </p:cNvSpPr>
          <p:nvPr>
            <p:ph idx="1"/>
          </p:nvPr>
        </p:nvSpPr>
        <p:spPr>
          <a:xfrm>
            <a:off x="148004" y="1752600"/>
            <a:ext cx="7772400" cy="4114800"/>
          </a:xfrm>
        </p:spPr>
        <p:txBody>
          <a:bodyPr/>
          <a:lstStyle/>
          <a:p>
            <a:r>
              <a:rPr lang="en-US" dirty="0" smtClean="0"/>
              <a:t>Works with City staff and Arborist to:</a:t>
            </a:r>
          </a:p>
          <a:p>
            <a:r>
              <a:rPr lang="en-US" dirty="0" smtClean="0"/>
              <a:t>Develop Master </a:t>
            </a:r>
            <a:r>
              <a:rPr lang="en-US" dirty="0"/>
              <a:t>T</a:t>
            </a:r>
            <a:r>
              <a:rPr lang="en-US" dirty="0" smtClean="0"/>
              <a:t>ree </a:t>
            </a:r>
            <a:r>
              <a:rPr lang="en-US" dirty="0"/>
              <a:t>P</a:t>
            </a:r>
            <a:r>
              <a:rPr lang="en-US" dirty="0" smtClean="0"/>
              <a:t>lan for City</a:t>
            </a:r>
          </a:p>
          <a:p>
            <a:r>
              <a:rPr lang="en-US" dirty="0" smtClean="0"/>
              <a:t>Make reports and recommendations to City Council</a:t>
            </a:r>
          </a:p>
          <a:p>
            <a:r>
              <a:rPr lang="en-US" dirty="0" smtClean="0"/>
              <a:t>Facilitate planting, growth and protection of trees in City</a:t>
            </a:r>
          </a:p>
          <a:p>
            <a:r>
              <a:rPr lang="en-US" dirty="0" smtClean="0"/>
              <a:t>Coordinate annual Arbor Day celebrations</a:t>
            </a:r>
          </a:p>
          <a:p>
            <a:r>
              <a:rPr lang="en-US" dirty="0" smtClean="0"/>
              <a:t>Maintain City’s status as Tree City USA</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875" y="0"/>
            <a:ext cx="2205933" cy="1600200"/>
          </a:xfrm>
          <a:prstGeom prst="rect">
            <a:avLst/>
          </a:prstGeom>
        </p:spPr>
      </p:pic>
    </p:spTree>
    <p:extLst>
      <p:ext uri="{BB962C8B-B14F-4D97-AF65-F5344CB8AC3E}">
        <p14:creationId xmlns:p14="http://schemas.microsoft.com/office/powerpoint/2010/main" val="2907191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76200"/>
            <a:ext cx="8458200" cy="1143000"/>
          </a:xfrm>
        </p:spPr>
        <p:txBody>
          <a:bodyPr/>
          <a:lstStyle/>
          <a:p>
            <a:pPr eaLnBrk="1" hangingPunct="1"/>
            <a:r>
              <a:rPr lang="en-US" altLang="en-US" dirty="0" smtClean="0">
                <a:cs typeface="Tahoma" panose="020B0604030504040204" pitchFamily="34" charset="0"/>
              </a:rPr>
              <a:t>Pruning for Form</a:t>
            </a:r>
            <a:br>
              <a:rPr lang="en-US" altLang="en-US" dirty="0" smtClean="0">
                <a:cs typeface="Tahoma" panose="020B0604030504040204" pitchFamily="34" charset="0"/>
              </a:rPr>
            </a:br>
            <a:r>
              <a:rPr lang="en-US" altLang="en-US" dirty="0" smtClean="0">
                <a:cs typeface="Tahoma" panose="020B0604030504040204" pitchFamily="34" charset="0"/>
              </a:rPr>
              <a:t>Thinning and Spacing</a:t>
            </a:r>
          </a:p>
        </p:txBody>
      </p:sp>
      <p:pic>
        <p:nvPicPr>
          <p:cNvPr id="17411" name="Picture 6" descr="Thinni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524000"/>
            <a:ext cx="5661025" cy="4724400"/>
          </a:xfrm>
          <a:noFill/>
        </p:spPr>
      </p:pic>
      <p:sp>
        <p:nvSpPr>
          <p:cNvPr id="17412" name="Rectangle 4"/>
          <p:cNvSpPr>
            <a:spLocks noGrp="1" noChangeArrowheads="1"/>
          </p:cNvSpPr>
          <p:nvPr>
            <p:ph type="body" sz="half" idx="2"/>
          </p:nvPr>
        </p:nvSpPr>
        <p:spPr>
          <a:xfrm>
            <a:off x="5334000" y="1371600"/>
            <a:ext cx="3810000" cy="3962400"/>
          </a:xfrm>
        </p:spPr>
        <p:txBody>
          <a:bodyPr/>
          <a:lstStyle/>
          <a:p>
            <a:pPr eaLnBrk="1" hangingPunct="1">
              <a:spcAft>
                <a:spcPts val="1800"/>
              </a:spcAft>
            </a:pPr>
            <a:r>
              <a:rPr lang="en-US" altLang="en-US" sz="2600" dirty="0" smtClean="0">
                <a:cs typeface="Tahoma" panose="020B0604030504040204" pitchFamily="34" charset="0"/>
              </a:rPr>
              <a:t>Most trees benefit from removing a portion of the limbs that compete for space and light.</a:t>
            </a:r>
          </a:p>
          <a:p>
            <a:pPr eaLnBrk="1" hangingPunct="1">
              <a:spcAft>
                <a:spcPts val="1800"/>
              </a:spcAft>
            </a:pPr>
            <a:r>
              <a:rPr lang="en-US" altLang="en-US" sz="2600" dirty="0" smtClean="0">
                <a:cs typeface="Tahoma" panose="020B0604030504040204" pitchFamily="34" charset="0"/>
              </a:rPr>
              <a:t>Evenly spaced laterals, 8-12 inches apart in the young tree is a good rule of thumb to help assure the ideal “ladder” at maturity. </a:t>
            </a:r>
          </a:p>
          <a:p>
            <a:pPr eaLnBrk="1" hangingPunct="1"/>
            <a:endParaRPr lang="en-US" altLang="en-US"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Double lead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9933" r="4919"/>
          <a:stretch>
            <a:fillRect/>
          </a:stretch>
        </p:blipFill>
        <p:spPr>
          <a:xfrm>
            <a:off x="0" y="457200"/>
            <a:ext cx="4687888" cy="6172200"/>
          </a:xfrm>
          <a:noFill/>
        </p:spPr>
      </p:pic>
      <p:sp>
        <p:nvSpPr>
          <p:cNvPr id="18435" name="Rectangle 4"/>
          <p:cNvSpPr>
            <a:spLocks noGrp="1" noChangeArrowheads="1"/>
          </p:cNvSpPr>
          <p:nvPr>
            <p:ph type="body" sz="half" idx="2"/>
          </p:nvPr>
        </p:nvSpPr>
        <p:spPr>
          <a:xfrm>
            <a:off x="4648200" y="2057400"/>
            <a:ext cx="4114800" cy="4343400"/>
          </a:xfrm>
        </p:spPr>
        <p:txBody>
          <a:bodyPr/>
          <a:lstStyle/>
          <a:p>
            <a:pPr eaLnBrk="1" hangingPunct="1">
              <a:spcAft>
                <a:spcPts val="1800"/>
              </a:spcAft>
            </a:pPr>
            <a:r>
              <a:rPr lang="en-US" altLang="en-US" dirty="0" smtClean="0"/>
              <a:t>Protect the leader from competition</a:t>
            </a:r>
          </a:p>
          <a:p>
            <a:pPr eaLnBrk="1" hangingPunct="1">
              <a:spcAft>
                <a:spcPts val="1800"/>
              </a:spcAft>
            </a:pPr>
            <a:r>
              <a:rPr lang="en-US" altLang="en-US" dirty="0" smtClean="0"/>
              <a:t>With co-dominant leaders, remove the one with the crook or other defects, or that creates a lop-sided appearance.</a:t>
            </a:r>
          </a:p>
        </p:txBody>
      </p:sp>
      <p:sp>
        <p:nvSpPr>
          <p:cNvPr id="18436" name="Rectangle 2"/>
          <p:cNvSpPr>
            <a:spLocks noGrp="1" noChangeArrowheads="1"/>
          </p:cNvSpPr>
          <p:nvPr>
            <p:ph type="title"/>
          </p:nvPr>
        </p:nvSpPr>
        <p:spPr>
          <a:xfrm>
            <a:off x="3657600" y="304800"/>
            <a:ext cx="5486400" cy="1143000"/>
          </a:xfrm>
        </p:spPr>
        <p:txBody>
          <a:bodyPr/>
          <a:lstStyle/>
          <a:p>
            <a:pPr eaLnBrk="1" hangingPunct="1"/>
            <a:r>
              <a:rPr lang="en-US" altLang="en-US" dirty="0" smtClean="0"/>
              <a:t>Pruning for Form</a:t>
            </a:r>
            <a:br>
              <a:rPr lang="en-US" altLang="en-US" dirty="0" smtClean="0"/>
            </a:br>
            <a:r>
              <a:rPr lang="en-US" altLang="en-US" dirty="0" smtClean="0"/>
              <a:t>Double Leaders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body" sz="half" idx="2"/>
          </p:nvPr>
        </p:nvSpPr>
        <p:spPr>
          <a:xfrm>
            <a:off x="5029200" y="1752600"/>
            <a:ext cx="3810000" cy="4724400"/>
          </a:xfrm>
        </p:spPr>
        <p:txBody>
          <a:bodyPr/>
          <a:lstStyle/>
          <a:p>
            <a:pPr eaLnBrk="1" hangingPunct="1">
              <a:spcAft>
                <a:spcPts val="1400"/>
              </a:spcAft>
            </a:pPr>
            <a:r>
              <a:rPr lang="en-US" altLang="en-US" sz="2400" dirty="0" smtClean="0">
                <a:cs typeface="Tahoma" panose="020B0604030504040204" pitchFamily="34" charset="0"/>
              </a:rPr>
              <a:t>Remove limbs that turn inward and those that extend beyond “natural” outline of crown</a:t>
            </a:r>
          </a:p>
          <a:p>
            <a:pPr eaLnBrk="1" hangingPunct="1">
              <a:spcAft>
                <a:spcPts val="1400"/>
              </a:spcAft>
            </a:pPr>
            <a:r>
              <a:rPr lang="en-US" altLang="en-US" sz="2400" dirty="0" smtClean="0">
                <a:cs typeface="Tahoma" panose="020B0604030504040204" pitchFamily="34" charset="0"/>
              </a:rPr>
              <a:t>Prune at trunk or at appropriate lateral branch</a:t>
            </a:r>
          </a:p>
          <a:p>
            <a:pPr eaLnBrk="1" hangingPunct="1">
              <a:spcAft>
                <a:spcPts val="1400"/>
              </a:spcAft>
            </a:pPr>
            <a:r>
              <a:rPr lang="en-US" altLang="en-US" sz="2400" dirty="0" smtClean="0">
                <a:cs typeface="Tahoma" panose="020B0604030504040204" pitchFamily="34" charset="0"/>
              </a:rPr>
              <a:t>Over pruning can damage or kill tree.</a:t>
            </a:r>
          </a:p>
          <a:p>
            <a:pPr eaLnBrk="1" hangingPunct="1">
              <a:spcAft>
                <a:spcPts val="1400"/>
              </a:spcAft>
            </a:pPr>
            <a:r>
              <a:rPr lang="en-US" altLang="en-US" sz="2400" dirty="0" smtClean="0">
                <a:cs typeface="Tahoma" panose="020B0604030504040204" pitchFamily="34" charset="0"/>
              </a:rPr>
              <a:t>Maintain 2/3 of the tree as crown</a:t>
            </a:r>
          </a:p>
        </p:txBody>
      </p:sp>
      <p:pic>
        <p:nvPicPr>
          <p:cNvPr id="19459" name="Picture 6" descr="for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644525"/>
            <a:ext cx="4953000" cy="6213475"/>
          </a:xfrm>
          <a:noFill/>
        </p:spPr>
      </p:pic>
      <p:sp>
        <p:nvSpPr>
          <p:cNvPr id="19460" name="Rectangle 2"/>
          <p:cNvSpPr>
            <a:spLocks noGrp="1" noChangeArrowheads="1"/>
          </p:cNvSpPr>
          <p:nvPr>
            <p:ph type="title"/>
          </p:nvPr>
        </p:nvSpPr>
        <p:spPr>
          <a:xfrm>
            <a:off x="4572000" y="228600"/>
            <a:ext cx="4572000" cy="1143000"/>
          </a:xfrm>
        </p:spPr>
        <p:txBody>
          <a:bodyPr/>
          <a:lstStyle/>
          <a:p>
            <a:pPr eaLnBrk="1" hangingPunct="1"/>
            <a:r>
              <a:rPr lang="en-US" altLang="en-US" dirty="0" smtClean="0">
                <a:cs typeface="Tahoma" panose="020B0604030504040204" pitchFamily="34" charset="0"/>
              </a:rPr>
              <a:t>Pruning for Form</a:t>
            </a:r>
            <a:br>
              <a:rPr lang="en-US" altLang="en-US" dirty="0" smtClean="0">
                <a:cs typeface="Tahoma" panose="020B0604030504040204" pitchFamily="34" charset="0"/>
              </a:rPr>
            </a:br>
            <a:r>
              <a:rPr lang="en-US" altLang="en-US" sz="2800" dirty="0" smtClean="0">
                <a:cs typeface="Tahoma" panose="020B0604030504040204" pitchFamily="34" charset="0"/>
              </a:rPr>
              <a:t>Ingrowers, Protruders </a:t>
            </a:r>
            <a:br>
              <a:rPr lang="en-US" altLang="en-US" sz="2800" dirty="0" smtClean="0">
                <a:cs typeface="Tahoma" panose="020B0604030504040204" pitchFamily="34" charset="0"/>
              </a:rPr>
            </a:br>
            <a:r>
              <a:rPr lang="en-US" altLang="en-US" sz="2800" dirty="0" smtClean="0">
                <a:cs typeface="Tahoma" panose="020B0604030504040204" pitchFamily="34" charset="0"/>
              </a:rPr>
              <a:t>and Crown Ratio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0888" y="622495"/>
            <a:ext cx="7772400" cy="1143000"/>
          </a:xfrm>
        </p:spPr>
        <p:txBody>
          <a:bodyPr/>
          <a:lstStyle/>
          <a:p>
            <a:pPr eaLnBrk="1" hangingPunct="1"/>
            <a:r>
              <a:rPr lang="en-US" altLang="en-US" dirty="0" smtClean="0">
                <a:cs typeface="Tahoma" panose="020B0604030504040204" pitchFamily="34" charset="0"/>
              </a:rPr>
              <a:t>Keys To Good Pruning</a:t>
            </a:r>
          </a:p>
        </p:txBody>
      </p:sp>
      <p:sp>
        <p:nvSpPr>
          <p:cNvPr id="20483" name="Rectangle 3"/>
          <p:cNvSpPr>
            <a:spLocks noGrp="1" noChangeArrowheads="1"/>
          </p:cNvSpPr>
          <p:nvPr>
            <p:ph type="body" idx="1"/>
          </p:nvPr>
        </p:nvSpPr>
        <p:spPr>
          <a:xfrm>
            <a:off x="56270" y="1745566"/>
            <a:ext cx="7772400" cy="4114800"/>
          </a:xfrm>
        </p:spPr>
        <p:txBody>
          <a:bodyPr/>
          <a:lstStyle/>
          <a:p>
            <a:pPr eaLnBrk="1" hangingPunct="1"/>
            <a:r>
              <a:rPr lang="en-US" altLang="en-US" dirty="0" smtClean="0">
                <a:cs typeface="Tahoma" panose="020B0604030504040204" pitchFamily="34" charset="0"/>
              </a:rPr>
              <a:t>Prune early in the life of the tree</a:t>
            </a:r>
          </a:p>
          <a:p>
            <a:pPr eaLnBrk="1" hangingPunct="1"/>
            <a:r>
              <a:rPr lang="en-US" altLang="en-US" dirty="0" smtClean="0">
                <a:cs typeface="Tahoma" panose="020B0604030504040204" pitchFamily="34" charset="0"/>
              </a:rPr>
              <a:t>Begin your visual inspection at the top of the tree</a:t>
            </a:r>
          </a:p>
          <a:p>
            <a:pPr eaLnBrk="1" hangingPunct="1"/>
            <a:r>
              <a:rPr lang="en-US" altLang="en-US" dirty="0" smtClean="0">
                <a:cs typeface="Tahoma" panose="020B0604030504040204" pitchFamily="34" charset="0"/>
              </a:rPr>
              <a:t>Remove defective parts before pruning for form</a:t>
            </a:r>
          </a:p>
          <a:p>
            <a:pPr eaLnBrk="1" hangingPunct="1"/>
            <a:r>
              <a:rPr lang="en-US" altLang="en-US" dirty="0" smtClean="0">
                <a:cs typeface="Tahoma" panose="020B0604030504040204" pitchFamily="34" charset="0"/>
              </a:rPr>
              <a:t>Identify the best leader and lateral branches</a:t>
            </a:r>
          </a:p>
          <a:p>
            <a:pPr eaLnBrk="1" hangingPunct="1"/>
            <a:r>
              <a:rPr lang="en-US" altLang="en-US" dirty="0" smtClean="0">
                <a:cs typeface="Tahoma" panose="020B0604030504040204" pitchFamily="34" charset="0"/>
              </a:rPr>
              <a:t>Don’t worry about protecting pruning cuts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794" y="0"/>
            <a:ext cx="2312861" cy="108585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5169" y="838200"/>
            <a:ext cx="7772400" cy="1143000"/>
          </a:xfrm>
        </p:spPr>
        <p:txBody>
          <a:bodyPr/>
          <a:lstStyle/>
          <a:p>
            <a:pPr eaLnBrk="1" hangingPunct="1"/>
            <a:r>
              <a:rPr lang="en-US" altLang="en-US" dirty="0" smtClean="0">
                <a:cs typeface="Tahoma" panose="020B0604030504040204" pitchFamily="34" charset="0"/>
              </a:rPr>
              <a:t>Keys To Good Pruning (Cont.)</a:t>
            </a:r>
          </a:p>
        </p:txBody>
      </p:sp>
      <p:sp>
        <p:nvSpPr>
          <p:cNvPr id="21507" name="Rectangle 3"/>
          <p:cNvSpPr>
            <a:spLocks noGrp="1" noChangeArrowheads="1"/>
          </p:cNvSpPr>
          <p:nvPr>
            <p:ph type="body" idx="1"/>
          </p:nvPr>
        </p:nvSpPr>
        <p:spPr>
          <a:xfrm>
            <a:off x="72683" y="1981200"/>
            <a:ext cx="7772400" cy="4114800"/>
          </a:xfrm>
        </p:spPr>
        <p:txBody>
          <a:bodyPr/>
          <a:lstStyle/>
          <a:p>
            <a:pPr eaLnBrk="1" hangingPunct="1">
              <a:lnSpc>
                <a:spcPct val="90000"/>
              </a:lnSpc>
              <a:spcAft>
                <a:spcPts val="1600"/>
              </a:spcAft>
            </a:pPr>
            <a:r>
              <a:rPr lang="en-US" altLang="en-US" sz="2800" dirty="0" smtClean="0">
                <a:cs typeface="Tahoma" panose="020B0604030504040204" pitchFamily="34" charset="0"/>
              </a:rPr>
              <a:t>Keep your tools sharp</a:t>
            </a:r>
          </a:p>
          <a:p>
            <a:pPr eaLnBrk="1" hangingPunct="1">
              <a:lnSpc>
                <a:spcPct val="90000"/>
              </a:lnSpc>
              <a:spcAft>
                <a:spcPts val="1600"/>
              </a:spcAft>
            </a:pPr>
            <a:r>
              <a:rPr lang="en-US" altLang="en-US" sz="2800" dirty="0" smtClean="0">
                <a:cs typeface="Tahoma" panose="020B0604030504040204" pitchFamily="34" charset="0"/>
              </a:rPr>
              <a:t>Make safety a number one priority</a:t>
            </a:r>
          </a:p>
          <a:p>
            <a:pPr eaLnBrk="1" hangingPunct="1">
              <a:lnSpc>
                <a:spcPct val="90000"/>
              </a:lnSpc>
              <a:spcAft>
                <a:spcPts val="1600"/>
              </a:spcAft>
            </a:pPr>
            <a:r>
              <a:rPr lang="en-US" altLang="en-US" sz="2800" dirty="0" smtClean="0">
                <a:cs typeface="Tahoma" panose="020B0604030504040204" pitchFamily="34" charset="0"/>
              </a:rPr>
              <a:t>When you prune back to the trunk or a larger limb, branches too small to have formed a collar should be cut close.</a:t>
            </a:r>
          </a:p>
          <a:p>
            <a:pPr eaLnBrk="1" hangingPunct="1">
              <a:lnSpc>
                <a:spcPct val="90000"/>
              </a:lnSpc>
              <a:spcAft>
                <a:spcPts val="1600"/>
              </a:spcAft>
            </a:pPr>
            <a:r>
              <a:rPr lang="en-US" altLang="en-US" sz="2800" dirty="0" smtClean="0">
                <a:cs typeface="Tahoma" panose="020B0604030504040204" pitchFamily="34" charset="0"/>
              </a:rPr>
              <a:t>When simply shortening a small branch, make the cut at a lateral bud or another lateral branch.  Cut should be sharp and clean, and made at a slight angle about ¼ inch beyond bud. </a:t>
            </a:r>
          </a:p>
          <a:p>
            <a:pPr eaLnBrk="1" hangingPunct="1">
              <a:lnSpc>
                <a:spcPct val="90000"/>
              </a:lnSpc>
            </a:pPr>
            <a:endParaRPr lang="en-US" altLang="en-US" sz="2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794" y="0"/>
            <a:ext cx="2312861" cy="108585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1143000"/>
          </a:xfrm>
        </p:spPr>
        <p:txBody>
          <a:bodyPr/>
          <a:lstStyle/>
          <a:p>
            <a:pPr eaLnBrk="1" hangingPunct="1"/>
            <a:r>
              <a:rPr lang="en-US" altLang="en-US" dirty="0" smtClean="0">
                <a:cs typeface="Tahoma" panose="020B0604030504040204" pitchFamily="34" charset="0"/>
              </a:rPr>
              <a:t>How to Hire an Arborist</a:t>
            </a:r>
          </a:p>
        </p:txBody>
      </p:sp>
      <p:sp>
        <p:nvSpPr>
          <p:cNvPr id="22531" name="Rectangle 3"/>
          <p:cNvSpPr>
            <a:spLocks noGrp="1" noChangeArrowheads="1"/>
          </p:cNvSpPr>
          <p:nvPr>
            <p:ph type="body" idx="1"/>
          </p:nvPr>
        </p:nvSpPr>
        <p:spPr>
          <a:xfrm>
            <a:off x="609600" y="1143000"/>
            <a:ext cx="7772400" cy="4114800"/>
          </a:xfrm>
        </p:spPr>
        <p:txBody>
          <a:bodyPr/>
          <a:lstStyle/>
          <a:p>
            <a:pPr eaLnBrk="1" hangingPunct="1">
              <a:lnSpc>
                <a:spcPct val="90000"/>
              </a:lnSpc>
            </a:pPr>
            <a:r>
              <a:rPr lang="en-US" altLang="en-US" sz="2800" dirty="0" smtClean="0">
                <a:cs typeface="Tahoma" panose="020B0604030504040204" pitchFamily="34" charset="0"/>
              </a:rPr>
              <a:t>Beware of door-knockers</a:t>
            </a:r>
          </a:p>
          <a:p>
            <a:pPr eaLnBrk="1" hangingPunct="1">
              <a:lnSpc>
                <a:spcPct val="90000"/>
              </a:lnSpc>
            </a:pPr>
            <a:r>
              <a:rPr lang="en-US" altLang="en-US" sz="2800" dirty="0" smtClean="0">
                <a:cs typeface="Tahoma" panose="020B0604030504040204" pitchFamily="34" charset="0"/>
              </a:rPr>
              <a:t>Check the phone book</a:t>
            </a:r>
          </a:p>
          <a:p>
            <a:pPr eaLnBrk="1" hangingPunct="1">
              <a:lnSpc>
                <a:spcPct val="90000"/>
              </a:lnSpc>
            </a:pPr>
            <a:r>
              <a:rPr lang="en-US" altLang="en-US" sz="2800" dirty="0" smtClean="0">
                <a:cs typeface="Tahoma" panose="020B0604030504040204" pitchFamily="34" charset="0"/>
              </a:rPr>
              <a:t>Is arborist certified</a:t>
            </a:r>
          </a:p>
          <a:p>
            <a:pPr eaLnBrk="1" hangingPunct="1">
              <a:lnSpc>
                <a:spcPct val="90000"/>
              </a:lnSpc>
            </a:pPr>
            <a:r>
              <a:rPr lang="en-US" altLang="en-US" sz="2800" dirty="0" smtClean="0">
                <a:cs typeface="Tahoma" panose="020B0604030504040204" pitchFamily="34" charset="0"/>
              </a:rPr>
              <a:t>Ask for insurance</a:t>
            </a:r>
          </a:p>
          <a:p>
            <a:pPr eaLnBrk="1" hangingPunct="1">
              <a:lnSpc>
                <a:spcPct val="90000"/>
              </a:lnSpc>
            </a:pPr>
            <a:r>
              <a:rPr lang="en-US" altLang="en-US" sz="2800" dirty="0" smtClean="0">
                <a:cs typeface="Tahoma" panose="020B0604030504040204" pitchFamily="34" charset="0"/>
              </a:rPr>
              <a:t>Ask for local references</a:t>
            </a:r>
          </a:p>
          <a:p>
            <a:pPr eaLnBrk="1" hangingPunct="1">
              <a:lnSpc>
                <a:spcPct val="90000"/>
              </a:lnSpc>
            </a:pPr>
            <a:r>
              <a:rPr lang="en-US" altLang="en-US" sz="2800" dirty="0" smtClean="0">
                <a:cs typeface="Tahoma" panose="020B0604030504040204" pitchFamily="34" charset="0"/>
              </a:rPr>
              <a:t>Never let yourself be rushed</a:t>
            </a:r>
          </a:p>
          <a:p>
            <a:pPr eaLnBrk="1" hangingPunct="1">
              <a:lnSpc>
                <a:spcPct val="90000"/>
              </a:lnSpc>
            </a:pPr>
            <a:r>
              <a:rPr lang="en-US" altLang="en-US" sz="2800" dirty="0" smtClean="0">
                <a:cs typeface="Tahoma" panose="020B0604030504040204" pitchFamily="34" charset="0"/>
              </a:rPr>
              <a:t>Get more than one estimate</a:t>
            </a:r>
          </a:p>
          <a:p>
            <a:pPr eaLnBrk="1" hangingPunct="1">
              <a:lnSpc>
                <a:spcPct val="90000"/>
              </a:lnSpc>
            </a:pPr>
            <a:r>
              <a:rPr lang="en-US" altLang="en-US" sz="2800" dirty="0" smtClean="0">
                <a:cs typeface="Tahoma" panose="020B0604030504040204" pitchFamily="34" charset="0"/>
              </a:rPr>
              <a:t>Good arborist will offer wide range of services</a:t>
            </a:r>
          </a:p>
          <a:p>
            <a:pPr eaLnBrk="1" hangingPunct="1">
              <a:lnSpc>
                <a:spcPct val="90000"/>
              </a:lnSpc>
            </a:pPr>
            <a:r>
              <a:rPr lang="en-US" altLang="en-US" sz="2800" dirty="0" smtClean="0">
                <a:cs typeface="Tahoma" panose="020B0604030504040204" pitchFamily="34" charset="0"/>
              </a:rPr>
              <a:t>Will not recommend topping</a:t>
            </a:r>
          </a:p>
          <a:p>
            <a:pPr eaLnBrk="1" hangingPunct="1">
              <a:lnSpc>
                <a:spcPct val="90000"/>
              </a:lnSpc>
            </a:pPr>
            <a:r>
              <a:rPr lang="en-US" altLang="en-US" sz="2800" dirty="0" smtClean="0">
                <a:cs typeface="Tahoma" panose="020B0604030504040204" pitchFamily="34" charset="0"/>
              </a:rPr>
              <a:t>Will not use spikes (except when removing tree)</a:t>
            </a:r>
          </a:p>
          <a:p>
            <a:pPr eaLnBrk="1" hangingPunct="1">
              <a:lnSpc>
                <a:spcPct val="90000"/>
              </a:lnSpc>
            </a:pPr>
            <a:r>
              <a:rPr lang="en-US" altLang="en-US" sz="2800" dirty="0" smtClean="0">
                <a:cs typeface="Tahoma" panose="020B0604030504040204" pitchFamily="34" charset="0"/>
              </a:rPr>
              <a:t>Removal of a living tree should be last resort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43000"/>
            <a:ext cx="2777625" cy="310440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143000"/>
            <a:ext cx="7772400" cy="1143000"/>
          </a:xfrm>
        </p:spPr>
        <p:txBody>
          <a:bodyPr/>
          <a:lstStyle/>
          <a:p>
            <a:pPr eaLnBrk="1" hangingPunct="1"/>
            <a:r>
              <a:rPr lang="en-US" altLang="en-US" dirty="0" smtClean="0">
                <a:cs typeface="Tahoma" panose="020B0604030504040204" pitchFamily="34" charset="0"/>
              </a:rPr>
              <a:t>Year 1</a:t>
            </a:r>
          </a:p>
        </p:txBody>
      </p:sp>
      <p:pic>
        <p:nvPicPr>
          <p:cNvPr id="23555" name="Picture 3" descr="topping 2"/>
          <p:cNvPicPr>
            <a:picLocks noChangeAspect="1" noChangeArrowheads="1"/>
          </p:cNvPicPr>
          <p:nvPr/>
        </p:nvPicPr>
        <p:blipFill>
          <a:blip r:embed="rId2">
            <a:extLst>
              <a:ext uri="{28A0092B-C50C-407E-A947-70E740481C1C}">
                <a14:useLocalDpi xmlns:a14="http://schemas.microsoft.com/office/drawing/2010/main" val="0"/>
              </a:ext>
            </a:extLst>
          </a:blip>
          <a:srcRect r="67545"/>
          <a:stretch>
            <a:fillRect/>
          </a:stretch>
        </p:blipFill>
        <p:spPr bwMode="auto">
          <a:xfrm>
            <a:off x="228600" y="2189163"/>
            <a:ext cx="3657600"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6"/>
          <p:cNvSpPr txBox="1">
            <a:spLocks noChangeArrowheads="1"/>
          </p:cNvSpPr>
          <p:nvPr/>
        </p:nvSpPr>
        <p:spPr bwMode="auto">
          <a:xfrm>
            <a:off x="762000" y="228600"/>
            <a:ext cx="7772400" cy="1143000"/>
          </a:xfrm>
          <a:prstGeom prst="rect">
            <a:avLst/>
          </a:prstGeom>
          <a:noFill/>
          <a:ln w="9525">
            <a:noFill/>
            <a:miter lim="800000"/>
            <a:headEnd/>
            <a:tailEnd/>
          </a:ln>
          <a:effectLst/>
        </p:spPr>
        <p:txBody>
          <a:bodyPr anchor="ctr"/>
          <a:lstStyle/>
          <a:p>
            <a:pPr algn="ctr">
              <a:defRPr/>
            </a:pPr>
            <a:r>
              <a:rPr lang="en-US" sz="4400" kern="0" dirty="0">
                <a:solidFill>
                  <a:schemeClr val="tx2"/>
                </a:solidFill>
                <a:latin typeface="Tahoma" pitchFamily="34" charset="0"/>
                <a:ea typeface="+mj-ea"/>
                <a:cs typeface="Tahoma" pitchFamily="34" charset="0"/>
              </a:rPr>
              <a:t>Topping vs Pruning</a:t>
            </a:r>
          </a:p>
        </p:txBody>
      </p:sp>
      <p:sp>
        <p:nvSpPr>
          <p:cNvPr id="23557" name="TextBox 6"/>
          <p:cNvSpPr txBox="1">
            <a:spLocks noChangeArrowheads="1"/>
          </p:cNvSpPr>
          <p:nvPr/>
        </p:nvSpPr>
        <p:spPr bwMode="auto">
          <a:xfrm>
            <a:off x="685800" y="5257800"/>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Tahoma" panose="020B0604030504040204" pitchFamily="34" charset="0"/>
                <a:cs typeface="Tahoma" panose="020B0604030504040204" pitchFamily="34" charset="0"/>
              </a:rPr>
              <a:t>The topped tree is an ugly stub and a remnant of a once stately tree.  If pruned properly, size is reduced but form and beauty are retained.</a:t>
            </a:r>
          </a:p>
        </p:txBody>
      </p:sp>
      <p:pic>
        <p:nvPicPr>
          <p:cNvPr id="23558" name="Picture 3" descr="topping 2"/>
          <p:cNvPicPr>
            <a:picLocks noChangeAspect="1" noChangeArrowheads="1"/>
          </p:cNvPicPr>
          <p:nvPr/>
        </p:nvPicPr>
        <p:blipFill>
          <a:blip r:embed="rId2">
            <a:extLst>
              <a:ext uri="{28A0092B-C50C-407E-A947-70E740481C1C}">
                <a14:useLocalDpi xmlns:a14="http://schemas.microsoft.com/office/drawing/2010/main" val="0"/>
              </a:ext>
            </a:extLst>
          </a:blip>
          <a:srcRect l="67545"/>
          <a:stretch>
            <a:fillRect/>
          </a:stretch>
        </p:blipFill>
        <p:spPr bwMode="auto">
          <a:xfrm>
            <a:off x="4953000" y="2209800"/>
            <a:ext cx="36179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topping 3"/>
          <p:cNvPicPr>
            <a:picLocks noChangeAspect="1" noChangeArrowheads="1"/>
          </p:cNvPicPr>
          <p:nvPr/>
        </p:nvPicPr>
        <p:blipFill>
          <a:blip r:embed="rId2">
            <a:extLst>
              <a:ext uri="{28A0092B-C50C-407E-A947-70E740481C1C}">
                <a14:useLocalDpi xmlns:a14="http://schemas.microsoft.com/office/drawing/2010/main" val="0"/>
              </a:ext>
            </a:extLst>
          </a:blip>
          <a:srcRect r="67273"/>
          <a:stretch>
            <a:fillRect/>
          </a:stretch>
        </p:blipFill>
        <p:spPr bwMode="auto">
          <a:xfrm>
            <a:off x="381000" y="1676400"/>
            <a:ext cx="3662363"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5"/>
          <p:cNvSpPr txBox="1">
            <a:spLocks noChangeArrowheads="1"/>
          </p:cNvSpPr>
          <p:nvPr/>
        </p:nvSpPr>
        <p:spPr bwMode="auto">
          <a:xfrm>
            <a:off x="152400" y="4953000"/>
            <a:ext cx="891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Tahoma" panose="020B0604030504040204" pitchFamily="34" charset="0"/>
                <a:cs typeface="Tahoma" panose="020B0604030504040204" pitchFamily="34" charset="0"/>
              </a:rPr>
              <a:t>Vigorous sprouts have sprung out of the topped tree in large numbers and are growing quickly making the tree weak and prone to pests and disease.  The pruned tree adds growth more slowly and distributes it more normally making it a stronger tree.</a:t>
            </a:r>
          </a:p>
        </p:txBody>
      </p:sp>
      <p:pic>
        <p:nvPicPr>
          <p:cNvPr id="24580" name="Picture 3" descr="topping 3"/>
          <p:cNvPicPr>
            <a:picLocks noChangeAspect="1" noChangeArrowheads="1"/>
          </p:cNvPicPr>
          <p:nvPr/>
        </p:nvPicPr>
        <p:blipFill>
          <a:blip r:embed="rId2">
            <a:extLst>
              <a:ext uri="{28A0092B-C50C-407E-A947-70E740481C1C}">
                <a14:useLocalDpi xmlns:a14="http://schemas.microsoft.com/office/drawing/2010/main" val="0"/>
              </a:ext>
            </a:extLst>
          </a:blip>
          <a:srcRect l="68182"/>
          <a:stretch>
            <a:fillRect/>
          </a:stretch>
        </p:blipFill>
        <p:spPr bwMode="auto">
          <a:xfrm>
            <a:off x="4648200" y="1752600"/>
            <a:ext cx="34290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26"/>
          <p:cNvSpPr txBox="1">
            <a:spLocks noChangeArrowheads="1"/>
          </p:cNvSpPr>
          <p:nvPr/>
        </p:nvSpPr>
        <p:spPr bwMode="auto">
          <a:xfrm>
            <a:off x="762000" y="228600"/>
            <a:ext cx="7772400" cy="1143000"/>
          </a:xfrm>
          <a:prstGeom prst="rect">
            <a:avLst/>
          </a:prstGeom>
          <a:noFill/>
          <a:ln w="9525">
            <a:noFill/>
            <a:miter lim="800000"/>
            <a:headEnd/>
            <a:tailEnd/>
          </a:ln>
          <a:effectLst/>
        </p:spPr>
        <p:txBody>
          <a:bodyPr anchor="ctr"/>
          <a:lstStyle/>
          <a:p>
            <a:pPr algn="ctr">
              <a:defRPr/>
            </a:pPr>
            <a:r>
              <a:rPr lang="en-US" sz="4400" kern="0" dirty="0">
                <a:solidFill>
                  <a:schemeClr val="tx2"/>
                </a:solidFill>
                <a:latin typeface="Tahoma" pitchFamily="34" charset="0"/>
                <a:ea typeface="+mj-ea"/>
                <a:cs typeface="Tahoma" pitchFamily="34" charset="0"/>
              </a:rPr>
              <a:t>Topping vs Pruning</a:t>
            </a:r>
          </a:p>
        </p:txBody>
      </p:sp>
      <p:sp>
        <p:nvSpPr>
          <p:cNvPr id="24582" name="Rectangle 2"/>
          <p:cNvSpPr>
            <a:spLocks noGrp="1" noChangeArrowheads="1"/>
          </p:cNvSpPr>
          <p:nvPr>
            <p:ph type="title"/>
          </p:nvPr>
        </p:nvSpPr>
        <p:spPr>
          <a:xfrm>
            <a:off x="685800" y="1066800"/>
            <a:ext cx="7772400" cy="1066800"/>
          </a:xfrm>
        </p:spPr>
        <p:txBody>
          <a:bodyPr/>
          <a:lstStyle/>
          <a:p>
            <a:pPr eaLnBrk="1" hangingPunct="1"/>
            <a:r>
              <a:rPr lang="en-US" altLang="en-US" dirty="0" smtClean="0"/>
              <a:t>Year 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topping 4"/>
          <p:cNvPicPr>
            <a:picLocks noChangeAspect="1" noChangeArrowheads="1"/>
          </p:cNvPicPr>
          <p:nvPr/>
        </p:nvPicPr>
        <p:blipFill>
          <a:blip r:embed="rId2">
            <a:extLst>
              <a:ext uri="{28A0092B-C50C-407E-A947-70E740481C1C}">
                <a14:useLocalDpi xmlns:a14="http://schemas.microsoft.com/office/drawing/2010/main" val="0"/>
              </a:ext>
            </a:extLst>
          </a:blip>
          <a:srcRect r="66982"/>
          <a:stretch>
            <a:fillRect/>
          </a:stretch>
        </p:blipFill>
        <p:spPr bwMode="auto">
          <a:xfrm>
            <a:off x="685800" y="1905000"/>
            <a:ext cx="304165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6"/>
          <p:cNvSpPr txBox="1">
            <a:spLocks noChangeArrowheads="1"/>
          </p:cNvSpPr>
          <p:nvPr/>
        </p:nvSpPr>
        <p:spPr bwMode="auto">
          <a:xfrm>
            <a:off x="762000" y="228600"/>
            <a:ext cx="7772400" cy="1143000"/>
          </a:xfrm>
          <a:prstGeom prst="rect">
            <a:avLst/>
          </a:prstGeom>
          <a:noFill/>
          <a:ln w="9525">
            <a:noFill/>
            <a:miter lim="800000"/>
            <a:headEnd/>
            <a:tailEnd/>
          </a:ln>
          <a:effectLst/>
        </p:spPr>
        <p:txBody>
          <a:bodyPr anchor="ctr"/>
          <a:lstStyle/>
          <a:p>
            <a:pPr algn="ctr">
              <a:defRPr/>
            </a:pPr>
            <a:r>
              <a:rPr lang="en-US" sz="4400" kern="0" dirty="0">
                <a:solidFill>
                  <a:schemeClr val="tx2"/>
                </a:solidFill>
                <a:latin typeface="Tahoma" pitchFamily="34" charset="0"/>
                <a:ea typeface="+mj-ea"/>
                <a:cs typeface="Tahoma" pitchFamily="34" charset="0"/>
              </a:rPr>
              <a:t>Topping vs Pruning</a:t>
            </a:r>
          </a:p>
        </p:txBody>
      </p:sp>
      <p:sp>
        <p:nvSpPr>
          <p:cNvPr id="25604" name="TextBox 6"/>
          <p:cNvSpPr txBox="1">
            <a:spLocks noChangeArrowheads="1"/>
          </p:cNvSpPr>
          <p:nvPr/>
        </p:nvSpPr>
        <p:spPr bwMode="auto">
          <a:xfrm>
            <a:off x="228600" y="5105400"/>
            <a:ext cx="891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Tahoma" panose="020B0604030504040204" pitchFamily="34" charset="0"/>
                <a:cs typeface="Tahoma" panose="020B0604030504040204" pitchFamily="34" charset="0"/>
              </a:rPr>
              <a:t>In a relatively short time, the topped tree is as tall and far bushier and more dangerous than it was to begin with.  The properly pruned tree is safer, more beautiful, and its size better controlled.</a:t>
            </a:r>
          </a:p>
        </p:txBody>
      </p:sp>
      <p:pic>
        <p:nvPicPr>
          <p:cNvPr id="25605" name="Picture 3" descr="topping 4"/>
          <p:cNvPicPr>
            <a:picLocks noChangeAspect="1" noChangeArrowheads="1"/>
          </p:cNvPicPr>
          <p:nvPr/>
        </p:nvPicPr>
        <p:blipFill>
          <a:blip r:embed="rId2">
            <a:extLst>
              <a:ext uri="{28A0092B-C50C-407E-A947-70E740481C1C}">
                <a14:useLocalDpi xmlns:a14="http://schemas.microsoft.com/office/drawing/2010/main" val="0"/>
              </a:ext>
            </a:extLst>
          </a:blip>
          <a:srcRect l="66039"/>
          <a:stretch>
            <a:fillRect/>
          </a:stretch>
        </p:blipFill>
        <p:spPr bwMode="auto">
          <a:xfrm>
            <a:off x="4724400" y="1600200"/>
            <a:ext cx="35052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2"/>
          <p:cNvSpPr>
            <a:spLocks noGrp="1" noChangeArrowheads="1"/>
          </p:cNvSpPr>
          <p:nvPr>
            <p:ph type="title"/>
          </p:nvPr>
        </p:nvSpPr>
        <p:spPr>
          <a:xfrm>
            <a:off x="838200" y="838200"/>
            <a:ext cx="7772400" cy="1143000"/>
          </a:xfrm>
        </p:spPr>
        <p:txBody>
          <a:bodyPr/>
          <a:lstStyle/>
          <a:p>
            <a:pPr eaLnBrk="1" hangingPunct="1"/>
            <a:r>
              <a:rPr lang="en-US" altLang="en-US" dirty="0" smtClean="0"/>
              <a:t>Year 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791" y="609600"/>
            <a:ext cx="7772400" cy="1143000"/>
          </a:xfrm>
        </p:spPr>
        <p:txBody>
          <a:bodyPr/>
          <a:lstStyle/>
          <a:p>
            <a:pPr eaLnBrk="1" hangingPunct="1"/>
            <a:r>
              <a:rPr lang="en-US" altLang="en-US" b="1" dirty="0" smtClean="0"/>
              <a:t>Why </a:t>
            </a:r>
            <a:r>
              <a:rPr lang="en-US" altLang="en-US" b="1" u="sng" dirty="0" smtClean="0"/>
              <a:t>not </a:t>
            </a:r>
            <a:r>
              <a:rPr lang="en-US" altLang="en-US" b="1" dirty="0" smtClean="0"/>
              <a:t>to “Top”</a:t>
            </a:r>
          </a:p>
        </p:txBody>
      </p:sp>
      <p:sp>
        <p:nvSpPr>
          <p:cNvPr id="26627" name="Rectangle 3"/>
          <p:cNvSpPr>
            <a:spLocks noGrp="1" noChangeArrowheads="1"/>
          </p:cNvSpPr>
          <p:nvPr>
            <p:ph type="body" idx="1"/>
          </p:nvPr>
        </p:nvSpPr>
        <p:spPr>
          <a:xfrm>
            <a:off x="15240" y="2057400"/>
            <a:ext cx="8382000" cy="4114800"/>
          </a:xfrm>
        </p:spPr>
        <p:txBody>
          <a:bodyPr/>
          <a:lstStyle/>
          <a:p>
            <a:pPr eaLnBrk="1" hangingPunct="1">
              <a:lnSpc>
                <a:spcPct val="80000"/>
              </a:lnSpc>
              <a:spcAft>
                <a:spcPts val="1600"/>
              </a:spcAft>
            </a:pPr>
            <a:r>
              <a:rPr lang="en-US" altLang="en-US" sz="2800" dirty="0" smtClean="0"/>
              <a:t>Starvation: Good pruning practices rarely remove more than ¼ to ½ of the crown.</a:t>
            </a:r>
          </a:p>
          <a:p>
            <a:pPr eaLnBrk="1" hangingPunct="1">
              <a:lnSpc>
                <a:spcPct val="80000"/>
              </a:lnSpc>
              <a:spcAft>
                <a:spcPts val="1600"/>
              </a:spcAft>
            </a:pPr>
            <a:r>
              <a:rPr lang="en-US" altLang="en-US" sz="2800" dirty="0" smtClean="0"/>
              <a:t>Shock: A tree’s crown is like an umbrella that  shields much of the tree from the direct rays of the sun.</a:t>
            </a:r>
          </a:p>
          <a:p>
            <a:pPr eaLnBrk="1" hangingPunct="1">
              <a:lnSpc>
                <a:spcPct val="80000"/>
              </a:lnSpc>
              <a:spcAft>
                <a:spcPts val="1600"/>
              </a:spcAft>
            </a:pPr>
            <a:r>
              <a:rPr lang="en-US" altLang="en-US" sz="2800" dirty="0" smtClean="0"/>
              <a:t>Insects and disease: The large stubs of a topped tree have a difficult time forming callus.</a:t>
            </a:r>
          </a:p>
          <a:p>
            <a:pPr eaLnBrk="1" hangingPunct="1">
              <a:lnSpc>
                <a:spcPct val="80000"/>
              </a:lnSpc>
              <a:spcAft>
                <a:spcPts val="1600"/>
              </a:spcAft>
            </a:pPr>
            <a:r>
              <a:rPr lang="en-US" altLang="en-US" sz="2800" dirty="0" smtClean="0"/>
              <a:t>Weak limbs: At best, the wood of a new limb that sprouts after a larger limb is truncated is more weakly attached than a limb that develops more normally.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129" y="0"/>
            <a:ext cx="1808871" cy="180887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Tree Board Does</a:t>
            </a:r>
            <a:br>
              <a:rPr lang="en-US" dirty="0" smtClean="0"/>
            </a:br>
            <a:endParaRPr lang="en-US" dirty="0"/>
          </a:p>
        </p:txBody>
      </p:sp>
      <p:sp>
        <p:nvSpPr>
          <p:cNvPr id="3" name="Content Placeholder 2"/>
          <p:cNvSpPr>
            <a:spLocks noGrp="1"/>
          </p:cNvSpPr>
          <p:nvPr>
            <p:ph idx="1"/>
          </p:nvPr>
        </p:nvSpPr>
        <p:spPr>
          <a:xfrm>
            <a:off x="76200" y="1752600"/>
            <a:ext cx="7772400" cy="4114800"/>
          </a:xfrm>
        </p:spPr>
        <p:txBody>
          <a:bodyPr/>
          <a:lstStyle/>
          <a:p>
            <a:r>
              <a:rPr lang="en-US" dirty="0" smtClean="0"/>
              <a:t>Education</a:t>
            </a:r>
          </a:p>
          <a:p>
            <a:r>
              <a:rPr lang="en-US" dirty="0" smtClean="0"/>
              <a:t>Consultation</a:t>
            </a:r>
          </a:p>
          <a:p>
            <a:r>
              <a:rPr lang="en-US" dirty="0" smtClean="0"/>
              <a:t>Advice</a:t>
            </a:r>
          </a:p>
          <a:p>
            <a:r>
              <a:rPr lang="en-US" dirty="0" smtClean="0"/>
              <a:t>Coordination</a:t>
            </a:r>
          </a:p>
          <a:p>
            <a:r>
              <a:rPr lang="en-US" dirty="0" smtClean="0"/>
              <a:t>Seeking funding</a:t>
            </a:r>
          </a:p>
          <a:p>
            <a:r>
              <a:rPr lang="en-US" dirty="0" smtClean="0"/>
              <a:t>Oversight of trees on City property or rights of way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723" y="1371600"/>
            <a:ext cx="3936775" cy="3200400"/>
          </a:xfrm>
          <a:prstGeom prst="rect">
            <a:avLst/>
          </a:prstGeom>
        </p:spPr>
      </p:pic>
    </p:spTree>
    <p:extLst>
      <p:ext uri="{BB962C8B-B14F-4D97-AF65-F5344CB8AC3E}">
        <p14:creationId xmlns:p14="http://schemas.microsoft.com/office/powerpoint/2010/main" val="12781080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551" y="1069731"/>
            <a:ext cx="7772400" cy="1143000"/>
          </a:xfrm>
        </p:spPr>
        <p:txBody>
          <a:bodyPr/>
          <a:lstStyle/>
          <a:p>
            <a:pPr eaLnBrk="1" hangingPunct="1"/>
            <a:r>
              <a:rPr lang="en-US" altLang="en-US" b="1" dirty="0" smtClean="0"/>
              <a:t>Why </a:t>
            </a:r>
            <a:r>
              <a:rPr lang="en-US" altLang="en-US" b="1" u="sng" dirty="0" smtClean="0"/>
              <a:t>not</a:t>
            </a:r>
            <a:r>
              <a:rPr lang="en-US" altLang="en-US" b="1" dirty="0" smtClean="0"/>
              <a:t> to “Top” </a:t>
            </a:r>
          </a:p>
        </p:txBody>
      </p:sp>
      <p:sp>
        <p:nvSpPr>
          <p:cNvPr id="27651" name="Rectangle 3"/>
          <p:cNvSpPr>
            <a:spLocks noGrp="1" noChangeArrowheads="1"/>
          </p:cNvSpPr>
          <p:nvPr>
            <p:ph type="body" idx="1"/>
          </p:nvPr>
        </p:nvSpPr>
        <p:spPr>
          <a:xfrm>
            <a:off x="0" y="2362200"/>
            <a:ext cx="7772400" cy="4114800"/>
          </a:xfrm>
        </p:spPr>
        <p:txBody>
          <a:bodyPr/>
          <a:lstStyle/>
          <a:p>
            <a:pPr eaLnBrk="1" hangingPunct="1">
              <a:lnSpc>
                <a:spcPct val="90000"/>
              </a:lnSpc>
              <a:spcAft>
                <a:spcPts val="1600"/>
              </a:spcAft>
            </a:pPr>
            <a:r>
              <a:rPr lang="en-US" altLang="en-US" sz="2800" dirty="0" smtClean="0"/>
              <a:t>Rapid New Growth:  A goal of topping is usually to control the height and spread of a tree.  Actually, is has just the opposite effect.</a:t>
            </a:r>
          </a:p>
          <a:p>
            <a:pPr eaLnBrk="1" hangingPunct="1">
              <a:lnSpc>
                <a:spcPct val="90000"/>
              </a:lnSpc>
              <a:spcAft>
                <a:spcPts val="1600"/>
              </a:spcAft>
            </a:pPr>
            <a:r>
              <a:rPr lang="en-US" altLang="en-US" sz="2800" dirty="0" smtClean="0"/>
              <a:t>Tree Death: Some species of trees are less tolerant to topping than others.</a:t>
            </a:r>
          </a:p>
          <a:p>
            <a:pPr eaLnBrk="1" hangingPunct="1">
              <a:lnSpc>
                <a:spcPct val="90000"/>
              </a:lnSpc>
              <a:spcAft>
                <a:spcPts val="1600"/>
              </a:spcAft>
            </a:pPr>
            <a:r>
              <a:rPr lang="en-US" altLang="en-US" sz="2800" dirty="0" smtClean="0"/>
              <a:t>Ugliness: A topped tree is a disfigured tree.</a:t>
            </a:r>
          </a:p>
          <a:p>
            <a:pPr eaLnBrk="1" hangingPunct="1">
              <a:lnSpc>
                <a:spcPct val="90000"/>
              </a:lnSpc>
              <a:spcAft>
                <a:spcPts val="1600"/>
              </a:spcAft>
            </a:pPr>
            <a:r>
              <a:rPr lang="en-US" altLang="en-US" sz="2800" dirty="0" smtClean="0"/>
              <a:t>Cost: To a worker with a saw, topping is much easier that applying the skill and judgment needed for good pruning.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179" y="0"/>
            <a:ext cx="2348821" cy="157792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95573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971799"/>
          </a:xfrm>
        </p:spPr>
        <p:txBody>
          <a:bodyPr>
            <a:normAutofit/>
          </a:bodyPr>
          <a:lstStyle/>
          <a:p>
            <a:r>
              <a:rPr lang="en-US" sz="6600" dirty="0" smtClean="0">
                <a:latin typeface="Algerian" pitchFamily="82" charset="0"/>
              </a:rPr>
              <a:t>REFERENCES</a:t>
            </a:r>
            <a:endParaRPr lang="en-US" sz="6600" dirty="0">
              <a:latin typeface="Algerian" pitchFamily="82" charset="0"/>
            </a:endParaRPr>
          </a:p>
        </p:txBody>
      </p:sp>
      <p:sp>
        <p:nvSpPr>
          <p:cNvPr id="3" name="Subtitle 2"/>
          <p:cNvSpPr>
            <a:spLocks noGrp="1"/>
          </p:cNvSpPr>
          <p:nvPr>
            <p:ph type="subTitle" idx="1"/>
          </p:nvPr>
        </p:nvSpPr>
        <p:spPr>
          <a:xfrm>
            <a:off x="1371600" y="2971800"/>
            <a:ext cx="6400800" cy="3505200"/>
          </a:xfrm>
        </p:spPr>
        <p:txBody>
          <a:bodyPr>
            <a:normAutofit/>
          </a:bodyPr>
          <a:lstStyle/>
          <a:p>
            <a:r>
              <a:rPr lang="en-US" sz="2000" dirty="0" smtClean="0">
                <a:solidFill>
                  <a:schemeClr val="tx1"/>
                </a:solidFill>
                <a:latin typeface="Arial Black" pitchFamily="34" charset="0"/>
                <a:cs typeface="Times New Roman" pitchFamily="18" charset="0"/>
              </a:rPr>
              <a:t>U.S. FOREST SERVICE</a:t>
            </a:r>
          </a:p>
          <a:p>
            <a:r>
              <a:rPr lang="en-US" sz="2000" dirty="0" smtClean="0">
                <a:solidFill>
                  <a:schemeClr val="tx1"/>
                </a:solidFill>
                <a:latin typeface="Arial Black" pitchFamily="34" charset="0"/>
                <a:cs typeface="Times New Roman" pitchFamily="18" charset="0"/>
              </a:rPr>
              <a:t>TREE OWNERS MANUAL</a:t>
            </a:r>
          </a:p>
          <a:p>
            <a:r>
              <a:rPr lang="en-US" sz="2000" b="1" i="1" dirty="0" smtClean="0">
                <a:solidFill>
                  <a:srgbClr val="FF0000"/>
                </a:solidFill>
                <a:latin typeface="Arial Black" pitchFamily="34" charset="0"/>
                <a:cs typeface="Times New Roman" pitchFamily="18" charset="0"/>
                <a:hlinkClick r:id="rId2"/>
              </a:rPr>
              <a:t>www.na.fs.fed.us</a:t>
            </a:r>
            <a:endParaRPr lang="en-US" sz="2000" b="1" i="1" dirty="0" smtClean="0">
              <a:solidFill>
                <a:srgbClr val="FF0000"/>
              </a:solidFill>
              <a:latin typeface="Arial Black" pitchFamily="34" charset="0"/>
              <a:cs typeface="Times New Roman" pitchFamily="18" charset="0"/>
            </a:endParaRPr>
          </a:p>
          <a:p>
            <a:endParaRPr lang="en-US" sz="2000" i="1" dirty="0" smtClean="0">
              <a:solidFill>
                <a:srgbClr val="FF0000"/>
              </a:solidFill>
              <a:latin typeface="Arial Black" pitchFamily="34" charset="0"/>
              <a:cs typeface="Times New Roman" pitchFamily="18" charset="0"/>
            </a:endParaRPr>
          </a:p>
          <a:p>
            <a:endParaRPr lang="en-US" sz="2000" i="1" dirty="0">
              <a:solidFill>
                <a:srgbClr val="FF0000"/>
              </a:solidFill>
              <a:latin typeface="Arial Black" pitchFamily="34" charset="0"/>
              <a:cs typeface="Times New Roman" pitchFamily="18" charset="0"/>
            </a:endParaRPr>
          </a:p>
          <a:p>
            <a:endParaRPr lang="en-US" sz="2000" i="1" dirty="0" smtClean="0">
              <a:solidFill>
                <a:srgbClr val="FF0000"/>
              </a:solidFill>
              <a:latin typeface="Arial Black" pitchFamily="34" charset="0"/>
              <a:cs typeface="Times New Roman" pitchFamily="18" charset="0"/>
            </a:endParaRPr>
          </a:p>
          <a:p>
            <a:r>
              <a:rPr lang="en-US" sz="2000" dirty="0" smtClean="0">
                <a:solidFill>
                  <a:schemeClr val="tx1"/>
                </a:solidFill>
                <a:latin typeface="Arial Black" pitchFamily="34" charset="0"/>
                <a:cs typeface="Times New Roman" pitchFamily="18" charset="0"/>
              </a:rPr>
              <a:t>INTERNATIONAL SOCIETY OF ARBORICULTURE</a:t>
            </a:r>
          </a:p>
          <a:p>
            <a:r>
              <a:rPr lang="en-US" sz="2000" b="1" i="1" dirty="0" smtClean="0">
                <a:solidFill>
                  <a:srgbClr val="FF0000"/>
                </a:solidFill>
                <a:latin typeface="Arial Black" pitchFamily="34" charset="0"/>
                <a:cs typeface="Times New Roman" pitchFamily="18" charset="0"/>
                <a:hlinkClick r:id="rId3"/>
              </a:rPr>
              <a:t>www.treesaregood.com</a:t>
            </a:r>
            <a:endParaRPr lang="en-US" sz="2000" b="1" i="1" dirty="0" smtClean="0">
              <a:solidFill>
                <a:srgbClr val="FF0000"/>
              </a:solidFill>
              <a:latin typeface="Arial Black" pitchFamily="34" charset="0"/>
              <a:cs typeface="Times New Roman" pitchFamily="18" charset="0"/>
            </a:endParaRPr>
          </a:p>
          <a:p>
            <a:endParaRPr lang="en-US" sz="1600" i="1" dirty="0" smtClean="0">
              <a:solidFill>
                <a:schemeClr val="tx1"/>
              </a:solidFill>
              <a:latin typeface="Arial Black" pitchFamily="34" charset="0"/>
              <a:cs typeface="Times New Roman" pitchFamily="18" charset="0"/>
            </a:endParaRPr>
          </a:p>
        </p:txBody>
      </p:sp>
      <p:sp>
        <p:nvSpPr>
          <p:cNvPr id="1026" name="Tree"/>
          <p:cNvSpPr>
            <a:spLocks noEditPoints="1" noChangeArrowheads="1"/>
          </p:cNvSpPr>
          <p:nvPr/>
        </p:nvSpPr>
        <p:spPr bwMode="auto">
          <a:xfrm>
            <a:off x="7086600" y="609600"/>
            <a:ext cx="1809750" cy="18097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027" name="Tree"/>
          <p:cNvSpPr>
            <a:spLocks noEditPoints="1" noChangeArrowheads="1"/>
          </p:cNvSpPr>
          <p:nvPr/>
        </p:nvSpPr>
        <p:spPr bwMode="auto">
          <a:xfrm>
            <a:off x="228600" y="609600"/>
            <a:ext cx="1809750" cy="18097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42773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533400"/>
            <a:ext cx="7772400" cy="1143000"/>
          </a:xfrm>
        </p:spPr>
        <p:txBody>
          <a:bodyPr/>
          <a:lstStyle/>
          <a:p>
            <a:pPr eaLnBrk="1" hangingPunct="1"/>
            <a:r>
              <a:rPr lang="en-US" altLang="en-US" dirty="0" smtClean="0"/>
              <a:t>Questions?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975" y="2133600"/>
            <a:ext cx="3600450" cy="4114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Tree Board Does Not Do</a:t>
            </a:r>
            <a:br>
              <a:rPr lang="en-US" dirty="0" smtClean="0"/>
            </a:br>
            <a:endParaRPr lang="en-US" dirty="0"/>
          </a:p>
        </p:txBody>
      </p:sp>
      <p:sp>
        <p:nvSpPr>
          <p:cNvPr id="3" name="Content Placeholder 2"/>
          <p:cNvSpPr>
            <a:spLocks noGrp="1"/>
          </p:cNvSpPr>
          <p:nvPr>
            <p:ph idx="1"/>
          </p:nvPr>
        </p:nvSpPr>
        <p:spPr>
          <a:xfrm>
            <a:off x="914400" y="3352800"/>
            <a:ext cx="7772400" cy="3505200"/>
          </a:xfrm>
        </p:spPr>
        <p:txBody>
          <a:bodyPr/>
          <a:lstStyle/>
          <a:p>
            <a:r>
              <a:rPr lang="en-US" dirty="0" smtClean="0"/>
              <a:t>Regulate trees on private </a:t>
            </a:r>
            <a:r>
              <a:rPr lang="en-US" dirty="0"/>
              <a:t>p</a:t>
            </a:r>
            <a:r>
              <a:rPr lang="en-US" dirty="0" smtClean="0"/>
              <a:t>roperty</a:t>
            </a:r>
          </a:p>
          <a:p>
            <a:r>
              <a:rPr lang="en-US" dirty="0" smtClean="0"/>
              <a:t>Have an unlimited or large budget</a:t>
            </a:r>
          </a:p>
          <a:p>
            <a:r>
              <a:rPr lang="en-US" dirty="0" smtClean="0"/>
              <a:t>Discourage growth, development and use of common sense</a:t>
            </a:r>
          </a:p>
          <a:p>
            <a:r>
              <a:rPr lang="en-US" dirty="0" smtClean="0"/>
              <a:t>Discourage or prevent trees deemed hazardous from being removed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447800"/>
            <a:ext cx="1875916" cy="1905000"/>
          </a:xfrm>
          <a:prstGeom prst="rect">
            <a:avLst/>
          </a:prstGeom>
        </p:spPr>
      </p:pic>
    </p:spTree>
    <p:extLst>
      <p:ext uri="{BB962C8B-B14F-4D97-AF65-F5344CB8AC3E}">
        <p14:creationId xmlns:p14="http://schemas.microsoft.com/office/powerpoint/2010/main" val="1165056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 y="590030"/>
            <a:ext cx="7772400" cy="1143000"/>
          </a:xfrm>
        </p:spPr>
        <p:txBody>
          <a:bodyPr/>
          <a:lstStyle/>
          <a:p>
            <a:r>
              <a:rPr lang="en-US" dirty="0" smtClean="0"/>
              <a:t>City Arborist</a:t>
            </a:r>
            <a:endParaRPr lang="en-US" dirty="0"/>
          </a:p>
        </p:txBody>
      </p:sp>
      <p:sp>
        <p:nvSpPr>
          <p:cNvPr id="3" name="Content Placeholder 2"/>
          <p:cNvSpPr>
            <a:spLocks noGrp="1"/>
          </p:cNvSpPr>
          <p:nvPr>
            <p:ph idx="1"/>
          </p:nvPr>
        </p:nvSpPr>
        <p:spPr>
          <a:xfrm>
            <a:off x="15240" y="1752600"/>
            <a:ext cx="7772400" cy="4114800"/>
          </a:xfrm>
        </p:spPr>
        <p:txBody>
          <a:bodyPr/>
          <a:lstStyle/>
          <a:p>
            <a:r>
              <a:rPr lang="en-US" dirty="0" smtClean="0"/>
              <a:t>City contracts with Lawrence Moore for downtown landscaping and maintenance of trees</a:t>
            </a:r>
          </a:p>
          <a:p>
            <a:r>
              <a:rPr lang="en-US" dirty="0" smtClean="0"/>
              <a:t>Mr. Moore is a certified Arborist</a:t>
            </a:r>
          </a:p>
          <a:p>
            <a:r>
              <a:rPr lang="en-US" dirty="0" smtClean="0"/>
              <a:t>City staff consults with Mr. Moore and Tree Board, as needed, on matters involving health of trees on City property and rights of way or if residents have questions or concerns.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910" y="0"/>
            <a:ext cx="1505779" cy="2057400"/>
          </a:xfrm>
          <a:prstGeom prst="rect">
            <a:avLst/>
          </a:prstGeom>
        </p:spPr>
      </p:pic>
    </p:spTree>
    <p:extLst>
      <p:ext uri="{BB962C8B-B14F-4D97-AF65-F5344CB8AC3E}">
        <p14:creationId xmlns:p14="http://schemas.microsoft.com/office/powerpoint/2010/main" val="2761157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7" y="606083"/>
            <a:ext cx="7772400" cy="1143000"/>
          </a:xfrm>
        </p:spPr>
        <p:txBody>
          <a:bodyPr/>
          <a:lstStyle/>
          <a:p>
            <a:r>
              <a:rPr lang="en-US" dirty="0" smtClean="0"/>
              <a:t>Tree City USA</a:t>
            </a:r>
            <a:endParaRPr lang="en-US" dirty="0"/>
          </a:p>
        </p:txBody>
      </p:sp>
      <p:sp>
        <p:nvSpPr>
          <p:cNvPr id="3" name="Content Placeholder 2"/>
          <p:cNvSpPr>
            <a:spLocks noGrp="1"/>
          </p:cNvSpPr>
          <p:nvPr>
            <p:ph idx="1"/>
          </p:nvPr>
        </p:nvSpPr>
        <p:spPr>
          <a:xfrm>
            <a:off x="64477" y="1749083"/>
            <a:ext cx="7772400" cy="4114800"/>
          </a:xfrm>
        </p:spPr>
        <p:txBody>
          <a:bodyPr/>
          <a:lstStyle/>
          <a:p>
            <a:r>
              <a:rPr lang="en-US" dirty="0" smtClean="0"/>
              <a:t>The City of Marion recently was renewed as a Tree City USA for the 28</a:t>
            </a:r>
            <a:r>
              <a:rPr lang="en-US" baseline="30000" dirty="0" smtClean="0"/>
              <a:t>th</a:t>
            </a:r>
            <a:r>
              <a:rPr lang="en-US" dirty="0" smtClean="0"/>
              <a:t> year.</a:t>
            </a:r>
          </a:p>
          <a:p>
            <a:r>
              <a:rPr lang="en-US" dirty="0" smtClean="0"/>
              <a:t>There are 80 communities in North Carolina that are certified as a Tree City USA.</a:t>
            </a:r>
          </a:p>
          <a:p>
            <a:r>
              <a:rPr lang="en-US" dirty="0" smtClean="0"/>
              <a:t>At 28 years, Marion has the 25</a:t>
            </a:r>
            <a:r>
              <a:rPr lang="en-US" baseline="30000" dirty="0" smtClean="0"/>
              <a:t>th</a:t>
            </a:r>
            <a:r>
              <a:rPr lang="en-US" dirty="0" smtClean="0"/>
              <a:t> longest tenure as a Tree City USA among North Carolina cities.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306" y="0"/>
            <a:ext cx="2388903" cy="2133600"/>
          </a:xfrm>
          <a:prstGeom prst="rect">
            <a:avLst/>
          </a:prstGeom>
        </p:spPr>
      </p:pic>
    </p:spTree>
    <p:extLst>
      <p:ext uri="{BB962C8B-B14F-4D97-AF65-F5344CB8AC3E}">
        <p14:creationId xmlns:p14="http://schemas.microsoft.com/office/powerpoint/2010/main" val="1272753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1" y="533400"/>
            <a:ext cx="7772400" cy="1143000"/>
          </a:xfrm>
        </p:spPr>
        <p:txBody>
          <a:bodyPr/>
          <a:lstStyle/>
          <a:p>
            <a:r>
              <a:rPr lang="en-US" dirty="0" smtClean="0"/>
              <a:t>Arbor Day</a:t>
            </a:r>
            <a:endParaRPr lang="en-US" dirty="0"/>
          </a:p>
        </p:txBody>
      </p:sp>
      <p:sp>
        <p:nvSpPr>
          <p:cNvPr id="3" name="Content Placeholder 2"/>
          <p:cNvSpPr>
            <a:spLocks noGrp="1"/>
          </p:cNvSpPr>
          <p:nvPr>
            <p:ph idx="1"/>
          </p:nvPr>
        </p:nvSpPr>
        <p:spPr>
          <a:xfrm>
            <a:off x="304800" y="2743200"/>
            <a:ext cx="7772400" cy="4114800"/>
          </a:xfrm>
        </p:spPr>
        <p:txBody>
          <a:bodyPr/>
          <a:lstStyle/>
          <a:p>
            <a:r>
              <a:rPr lang="en-US" sz="2800" dirty="0" smtClean="0"/>
              <a:t>Tree Board works with City staff to coordinate Arbor Day Celebrations at Marion Elementary School and Eastfield Global Magnet School.</a:t>
            </a:r>
          </a:p>
          <a:p>
            <a:r>
              <a:rPr lang="en-US" sz="2800" dirty="0"/>
              <a:t>I</a:t>
            </a:r>
            <a:r>
              <a:rPr lang="en-US" sz="2800" dirty="0" smtClean="0"/>
              <a:t>ncludes an educational program at each school and tree planting at locations selected by Tree Board.</a:t>
            </a:r>
          </a:p>
          <a:p>
            <a:r>
              <a:rPr lang="en-US" sz="2800" dirty="0" smtClean="0"/>
              <a:t>Over 400 trees have been planted on Arbor Days over past 20+ years.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043" y="41482"/>
            <a:ext cx="3497895" cy="2320718"/>
          </a:xfrm>
          <a:prstGeom prst="rect">
            <a:avLst/>
          </a:prstGeom>
        </p:spPr>
      </p:pic>
    </p:spTree>
    <p:extLst>
      <p:ext uri="{BB962C8B-B14F-4D97-AF65-F5344CB8AC3E}">
        <p14:creationId xmlns:p14="http://schemas.microsoft.com/office/powerpoint/2010/main" val="401948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522"/>
            <a:ext cx="7249551" cy="838200"/>
          </a:xfrm>
        </p:spPr>
        <p:txBody>
          <a:bodyPr/>
          <a:lstStyle/>
          <a:p>
            <a:r>
              <a:rPr lang="en-US" dirty="0" smtClean="0"/>
              <a:t>Memorial and Honorary Tree Program</a:t>
            </a:r>
            <a:endParaRPr lang="en-US" dirty="0"/>
          </a:p>
        </p:txBody>
      </p:sp>
      <p:sp>
        <p:nvSpPr>
          <p:cNvPr id="3" name="Content Placeholder 2"/>
          <p:cNvSpPr>
            <a:spLocks noGrp="1"/>
          </p:cNvSpPr>
          <p:nvPr>
            <p:ph idx="1"/>
          </p:nvPr>
        </p:nvSpPr>
        <p:spPr>
          <a:xfrm>
            <a:off x="381000" y="2438400"/>
            <a:ext cx="7772400" cy="4114800"/>
          </a:xfrm>
        </p:spPr>
        <p:txBody>
          <a:bodyPr/>
          <a:lstStyle/>
          <a:p>
            <a:r>
              <a:rPr lang="en-US" sz="2800" dirty="0" smtClean="0"/>
              <a:t>Tree Board has planted several trees in memory or honor of individuals who have served community, including long-time community cook Geneva Blanton, retired City Manager Earl Daniels and former Tree Board Members Pat Brown and Fay Rowe.</a:t>
            </a:r>
          </a:p>
          <a:p>
            <a:r>
              <a:rPr lang="en-US" sz="2800" dirty="0" smtClean="0"/>
              <a:t>There are opportunities for individuals or organizations to purchase a tree in honor or memory of a loved one, with Tree Board review and approval.</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653" y="14068"/>
            <a:ext cx="2491796" cy="2271932"/>
          </a:xfrm>
          <a:prstGeom prst="rect">
            <a:avLst/>
          </a:prstGeom>
        </p:spPr>
      </p:pic>
    </p:spTree>
    <p:extLst>
      <p:ext uri="{BB962C8B-B14F-4D97-AF65-F5344CB8AC3E}">
        <p14:creationId xmlns:p14="http://schemas.microsoft.com/office/powerpoint/2010/main" val="884045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4">
      <a:dk1>
        <a:srgbClr val="262626"/>
      </a:dk1>
      <a:lt1>
        <a:srgbClr val="FFFFFF"/>
      </a:lt1>
      <a:dk2>
        <a:srgbClr val="262626"/>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1033</TotalTime>
  <Words>2259</Words>
  <Application>Microsoft Office PowerPoint</Application>
  <PresentationFormat>On-screen Show (4:3)</PresentationFormat>
  <Paragraphs>248</Paragraphs>
  <Slides>43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Algerian</vt:lpstr>
      <vt:lpstr>Arial Black</vt:lpstr>
      <vt:lpstr>Tahoma</vt:lpstr>
      <vt:lpstr>Times New Roman</vt:lpstr>
      <vt:lpstr>Default Design</vt:lpstr>
      <vt:lpstr>City of Marion Tree Board Educational Series - 2017</vt:lpstr>
      <vt:lpstr>Marion Tree Board</vt:lpstr>
      <vt:lpstr>Marion Tree Board</vt:lpstr>
      <vt:lpstr>What Tree Board Does </vt:lpstr>
      <vt:lpstr>What Tree Board Does Not Do </vt:lpstr>
      <vt:lpstr>City Arborist</vt:lpstr>
      <vt:lpstr>Tree City USA</vt:lpstr>
      <vt:lpstr>Arbor Day</vt:lpstr>
      <vt:lpstr>Memorial and Honorary Tree Program</vt:lpstr>
      <vt:lpstr>Geneva Blanton Memorial Tree – Community Building</vt:lpstr>
      <vt:lpstr>Earl Daniels Honorary Tree – City Hall</vt:lpstr>
      <vt:lpstr>Pat Brown Memorial Tree – South Main Street Park</vt:lpstr>
      <vt:lpstr>Fay Rowe Memorial Tree – Community Building</vt:lpstr>
      <vt:lpstr>Educational Series</vt:lpstr>
      <vt:lpstr>Importance of Proper Pruning</vt:lpstr>
      <vt:lpstr>Pruned When Young At Planting</vt:lpstr>
      <vt:lpstr>Not Pruned When Young At Planting</vt:lpstr>
      <vt:lpstr>Pruned When Young After 3-4 Years</vt:lpstr>
      <vt:lpstr>Not Pruned When Young After 3-4 Years</vt:lpstr>
      <vt:lpstr>Not Pruned When Young After 5-7 Years</vt:lpstr>
      <vt:lpstr>Pruned When Young After 5-7 Years</vt:lpstr>
      <vt:lpstr>Not Pruned When Young After 15 Years</vt:lpstr>
      <vt:lpstr>Pruned When Young After 15 Years</vt:lpstr>
      <vt:lpstr>Pruning For Strength Branch Angles</vt:lpstr>
      <vt:lpstr>Pruning For Strength Branch Size</vt:lpstr>
      <vt:lpstr>Pruning For Strength Watersprouts and Suckers </vt:lpstr>
      <vt:lpstr>Pruning For Strength Rubbing Branches</vt:lpstr>
      <vt:lpstr>Pruning For Strength Center of Gravity</vt:lpstr>
      <vt:lpstr>Pruning For Strength Temporary Branches</vt:lpstr>
      <vt:lpstr>Pruning for Form Thinning and Spacing</vt:lpstr>
      <vt:lpstr>Pruning for Form Double Leaders</vt:lpstr>
      <vt:lpstr>Pruning for Form Ingrowers, Protruders  and Crown Ratio</vt:lpstr>
      <vt:lpstr>Keys To Good Pruning</vt:lpstr>
      <vt:lpstr>Keys To Good Pruning (Cont.)</vt:lpstr>
      <vt:lpstr>How to Hire an Arborist</vt:lpstr>
      <vt:lpstr>Year 1</vt:lpstr>
      <vt:lpstr>Year 3</vt:lpstr>
      <vt:lpstr>Year 6</vt:lpstr>
      <vt:lpstr>Why not to “Top”</vt:lpstr>
      <vt:lpstr>Why not to “Top” </vt:lpstr>
      <vt:lpstr>PowerPoint Presentation</vt:lpstr>
      <vt:lpstr>REFERENCES</vt:lpstr>
      <vt:lpstr>Questions?</vt:lpstr>
    </vt:vector>
  </TitlesOfParts>
  <Company>Chimera Ranch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Pruning Young Shade Trees</dc:title>
  <dc:creator>Jack Accountius</dc:creator>
  <cp:lastModifiedBy>COM</cp:lastModifiedBy>
  <cp:revision>57</cp:revision>
  <cp:lastPrinted>2017-03-09T13:15:20Z</cp:lastPrinted>
  <dcterms:created xsi:type="dcterms:W3CDTF">2004-01-27T17:11:49Z</dcterms:created>
  <dcterms:modified xsi:type="dcterms:W3CDTF">2017-03-20T18:25:26Z</dcterms:modified>
</cp:coreProperties>
</file>